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23" r:id="rId2"/>
    <p:sldId id="434" r:id="rId3"/>
    <p:sldId id="412" r:id="rId4"/>
    <p:sldId id="414" r:id="rId5"/>
    <p:sldId id="416" r:id="rId6"/>
    <p:sldId id="415" r:id="rId7"/>
    <p:sldId id="417" r:id="rId8"/>
    <p:sldId id="433" r:id="rId9"/>
    <p:sldId id="418" r:id="rId10"/>
    <p:sldId id="419" r:id="rId11"/>
    <p:sldId id="435" r:id="rId12"/>
    <p:sldId id="420" r:id="rId13"/>
    <p:sldId id="421" r:id="rId14"/>
    <p:sldId id="427" r:id="rId15"/>
    <p:sldId id="422" r:id="rId16"/>
    <p:sldId id="428" r:id="rId17"/>
    <p:sldId id="429" r:id="rId18"/>
    <p:sldId id="430" r:id="rId19"/>
    <p:sldId id="431" r:id="rId20"/>
    <p:sldId id="424" r:id="rId21"/>
    <p:sldId id="425" r:id="rId22"/>
    <p:sldId id="426" r:id="rId23"/>
    <p:sldId id="432"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86347" autoAdjust="0"/>
  </p:normalViewPr>
  <p:slideViewPr>
    <p:cSldViewPr>
      <p:cViewPr varScale="1">
        <p:scale>
          <a:sx n="69" d="100"/>
          <a:sy n="69" d="100"/>
        </p:scale>
        <p:origin x="1148" y="44"/>
      </p:cViewPr>
      <p:guideLst>
        <p:guide orient="horz" pos="2160"/>
        <p:guide pos="2880"/>
      </p:guideLst>
    </p:cSldViewPr>
  </p:slideViewPr>
  <p:outlineViewPr>
    <p:cViewPr>
      <p:scale>
        <a:sx n="33" d="100"/>
        <a:sy n="33" d="100"/>
      </p:scale>
      <p:origin x="0" y="-4782"/>
    </p:cViewPr>
  </p:outlin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64747"/>
          </a:xfrm>
          <a:prstGeom prst="rect">
            <a:avLst/>
          </a:prstGeom>
        </p:spPr>
        <p:txBody>
          <a:bodyPr vert="horz" lIns="87481" tIns="43740" rIns="87481" bIns="43740" rtlCol="0"/>
          <a:lstStyle>
            <a:lvl1pPr algn="l">
              <a:defRPr sz="1100"/>
            </a:lvl1pPr>
          </a:lstStyle>
          <a:p>
            <a:endParaRPr lang="en-GB" dirty="0"/>
          </a:p>
        </p:txBody>
      </p:sp>
      <p:sp>
        <p:nvSpPr>
          <p:cNvPr id="3" name="Date Placeholder 2"/>
          <p:cNvSpPr>
            <a:spLocks noGrp="1"/>
          </p:cNvSpPr>
          <p:nvPr>
            <p:ph type="dt" sz="quarter" idx="1"/>
          </p:nvPr>
        </p:nvSpPr>
        <p:spPr>
          <a:xfrm>
            <a:off x="3883827" y="0"/>
            <a:ext cx="2972590" cy="464747"/>
          </a:xfrm>
          <a:prstGeom prst="rect">
            <a:avLst/>
          </a:prstGeom>
        </p:spPr>
        <p:txBody>
          <a:bodyPr vert="horz" lIns="87481" tIns="43740" rIns="87481" bIns="43740" rtlCol="0"/>
          <a:lstStyle>
            <a:lvl1pPr algn="r">
              <a:defRPr sz="1100"/>
            </a:lvl1pPr>
          </a:lstStyle>
          <a:p>
            <a:fld id="{4F8C43ED-24BD-41E4-BFFF-F933DDF28822}" type="datetimeFigureOut">
              <a:rPr lang="en-GB" smtClean="0"/>
              <a:pPr/>
              <a:t>24/04/2020</a:t>
            </a:fld>
            <a:endParaRPr lang="en-GB" dirty="0"/>
          </a:p>
        </p:txBody>
      </p:sp>
      <p:sp>
        <p:nvSpPr>
          <p:cNvPr id="4" name="Footer Placeholder 3"/>
          <p:cNvSpPr>
            <a:spLocks noGrp="1"/>
          </p:cNvSpPr>
          <p:nvPr>
            <p:ph type="ftr" sz="quarter" idx="2"/>
          </p:nvPr>
        </p:nvSpPr>
        <p:spPr>
          <a:xfrm>
            <a:off x="1" y="8830178"/>
            <a:ext cx="2972591" cy="464746"/>
          </a:xfrm>
          <a:prstGeom prst="rect">
            <a:avLst/>
          </a:prstGeom>
        </p:spPr>
        <p:txBody>
          <a:bodyPr vert="horz" lIns="87481" tIns="43740" rIns="87481" bIns="43740" rtlCol="0" anchor="b"/>
          <a:lstStyle>
            <a:lvl1pPr algn="l">
              <a:defRPr sz="1100"/>
            </a:lvl1pPr>
          </a:lstStyle>
          <a:p>
            <a:endParaRPr lang="en-GB" dirty="0"/>
          </a:p>
        </p:txBody>
      </p:sp>
      <p:sp>
        <p:nvSpPr>
          <p:cNvPr id="5" name="Slide Number Placeholder 4"/>
          <p:cNvSpPr>
            <a:spLocks noGrp="1"/>
          </p:cNvSpPr>
          <p:nvPr>
            <p:ph type="sldNum" sz="quarter" idx="3"/>
          </p:nvPr>
        </p:nvSpPr>
        <p:spPr>
          <a:xfrm>
            <a:off x="3883827" y="8830178"/>
            <a:ext cx="2972590" cy="464746"/>
          </a:xfrm>
          <a:prstGeom prst="rect">
            <a:avLst/>
          </a:prstGeom>
        </p:spPr>
        <p:txBody>
          <a:bodyPr vert="horz" lIns="87481" tIns="43740" rIns="87481" bIns="43740" rtlCol="0" anchor="b"/>
          <a:lstStyle>
            <a:lvl1pPr algn="r">
              <a:defRPr sz="1100"/>
            </a:lvl1pPr>
          </a:lstStyle>
          <a:p>
            <a:fld id="{14F8DBC5-81C1-48A0-9ABC-A85C71434A44}" type="slidenum">
              <a:rPr lang="en-GB" smtClean="0"/>
              <a:pPr/>
              <a:t>‹#›</a:t>
            </a:fld>
            <a:endParaRPr lang="en-GB" dirty="0"/>
          </a:p>
        </p:txBody>
      </p:sp>
    </p:spTree>
    <p:extLst>
      <p:ext uri="{BB962C8B-B14F-4D97-AF65-F5344CB8AC3E}">
        <p14:creationId xmlns:p14="http://schemas.microsoft.com/office/powerpoint/2010/main" val="186707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301" tIns="46150" rIns="92301" bIns="46150" rtlCol="0"/>
          <a:lstStyle>
            <a:lvl1pPr algn="l">
              <a:defRPr sz="1200"/>
            </a:lvl1pPr>
          </a:lstStyle>
          <a:p>
            <a:endParaRPr lang="en-GB" dirty="0"/>
          </a:p>
        </p:txBody>
      </p:sp>
      <p:sp>
        <p:nvSpPr>
          <p:cNvPr id="3" name="Date Placeholder 2"/>
          <p:cNvSpPr>
            <a:spLocks noGrp="1"/>
          </p:cNvSpPr>
          <p:nvPr>
            <p:ph type="dt" idx="1"/>
          </p:nvPr>
        </p:nvSpPr>
        <p:spPr>
          <a:xfrm>
            <a:off x="3884614" y="0"/>
            <a:ext cx="2971800" cy="464820"/>
          </a:xfrm>
          <a:prstGeom prst="rect">
            <a:avLst/>
          </a:prstGeom>
        </p:spPr>
        <p:txBody>
          <a:bodyPr vert="horz" lIns="92301" tIns="46150" rIns="92301" bIns="46150" rtlCol="0"/>
          <a:lstStyle>
            <a:lvl1pPr algn="r">
              <a:defRPr sz="1200"/>
            </a:lvl1pPr>
          </a:lstStyle>
          <a:p>
            <a:fld id="{9156835E-1614-4E8F-AC80-B1BF77AB722E}" type="datetimeFigureOut">
              <a:rPr lang="en-GB" smtClean="0"/>
              <a:pPr/>
              <a:t>24/04/2020</a:t>
            </a:fld>
            <a:endParaRPr lang="en-GB" dirty="0"/>
          </a:p>
        </p:txBody>
      </p:sp>
      <p:sp>
        <p:nvSpPr>
          <p:cNvPr id="4" name="Slide Image Placeholder 3"/>
          <p:cNvSpPr>
            <a:spLocks noGrp="1" noRot="1" noChangeAspect="1"/>
          </p:cNvSpPr>
          <p:nvPr>
            <p:ph type="sldImg" idx="2"/>
          </p:nvPr>
        </p:nvSpPr>
        <p:spPr>
          <a:xfrm>
            <a:off x="1106488" y="698500"/>
            <a:ext cx="4646612" cy="3484563"/>
          </a:xfrm>
          <a:prstGeom prst="rect">
            <a:avLst/>
          </a:prstGeom>
          <a:noFill/>
          <a:ln w="12700">
            <a:solidFill>
              <a:prstClr val="black"/>
            </a:solidFill>
          </a:ln>
        </p:spPr>
        <p:txBody>
          <a:bodyPr vert="horz" lIns="92301" tIns="46150" rIns="92301" bIns="46150" rtlCol="0" anchor="ctr"/>
          <a:lstStyle/>
          <a:p>
            <a:endParaRPr lang="en-GB"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1" tIns="46150" rIns="92301" bIns="461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7"/>
            <a:ext cx="2971800" cy="464820"/>
          </a:xfrm>
          <a:prstGeom prst="rect">
            <a:avLst/>
          </a:prstGeom>
        </p:spPr>
        <p:txBody>
          <a:bodyPr vert="horz" lIns="92301" tIns="46150" rIns="92301" bIns="4615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1" tIns="46150" rIns="92301" bIns="46150" rtlCol="0" anchor="b"/>
          <a:lstStyle>
            <a:lvl1pPr algn="r">
              <a:defRPr sz="1200"/>
            </a:lvl1pPr>
          </a:lstStyle>
          <a:p>
            <a:fld id="{E6E7E9C4-F8A5-483F-AE13-18C375C09587}" type="slidenum">
              <a:rPr lang="en-GB" smtClean="0"/>
              <a:pPr/>
              <a:t>‹#›</a:t>
            </a:fld>
            <a:endParaRPr lang="en-GB" dirty="0"/>
          </a:p>
        </p:txBody>
      </p:sp>
    </p:spTree>
    <p:extLst>
      <p:ext uri="{BB962C8B-B14F-4D97-AF65-F5344CB8AC3E}">
        <p14:creationId xmlns:p14="http://schemas.microsoft.com/office/powerpoint/2010/main" val="362288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3D04E9-F400-4498-94E4-F94EB01A003A}" type="datetime1">
              <a:rPr lang="en-GB" smtClean="0"/>
              <a:t>24/04/2020</a:t>
            </a:fld>
            <a:endParaRPr lang="en-GB" dirty="0"/>
          </a:p>
        </p:txBody>
      </p:sp>
      <p:sp>
        <p:nvSpPr>
          <p:cNvPr id="5" name="Footer Placeholder 4"/>
          <p:cNvSpPr>
            <a:spLocks noGrp="1"/>
          </p:cNvSpPr>
          <p:nvPr>
            <p:ph type="ftr" sz="quarter" idx="11"/>
          </p:nvPr>
        </p:nvSpPr>
        <p:spPr/>
        <p:txBody>
          <a:bodyPr/>
          <a:lstStyle/>
          <a:p>
            <a:r>
              <a:rPr lang="en-GB" dirty="0"/>
              <a:t>Introduction to A level Economics Project</a:t>
            </a:r>
          </a:p>
        </p:txBody>
      </p:sp>
      <p:sp>
        <p:nvSpPr>
          <p:cNvPr id="6" name="Slide Number Placeholder 5"/>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B2FCEB-E97C-4909-8DF5-B62F68CC39FE}" type="datetime1">
              <a:rPr lang="en-GB" smtClean="0"/>
              <a:t>24/04/2020</a:t>
            </a:fld>
            <a:endParaRPr lang="en-GB" dirty="0"/>
          </a:p>
        </p:txBody>
      </p:sp>
      <p:sp>
        <p:nvSpPr>
          <p:cNvPr id="5" name="Footer Placeholder 4"/>
          <p:cNvSpPr>
            <a:spLocks noGrp="1"/>
          </p:cNvSpPr>
          <p:nvPr>
            <p:ph type="ftr" sz="quarter" idx="11"/>
          </p:nvPr>
        </p:nvSpPr>
        <p:spPr/>
        <p:txBody>
          <a:bodyPr/>
          <a:lstStyle/>
          <a:p>
            <a:r>
              <a:rPr lang="en-GB" dirty="0"/>
              <a:t>Introduction to A level Economics Project</a:t>
            </a:r>
          </a:p>
        </p:txBody>
      </p:sp>
      <p:sp>
        <p:nvSpPr>
          <p:cNvPr id="6" name="Slide Number Placeholder 5"/>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CB2EBC-F99C-4FA9-9682-4B0CB911A08D}" type="datetime1">
              <a:rPr lang="en-GB" smtClean="0"/>
              <a:t>24/04/2020</a:t>
            </a:fld>
            <a:endParaRPr lang="en-GB" dirty="0"/>
          </a:p>
        </p:txBody>
      </p:sp>
      <p:sp>
        <p:nvSpPr>
          <p:cNvPr id="5" name="Footer Placeholder 4"/>
          <p:cNvSpPr>
            <a:spLocks noGrp="1"/>
          </p:cNvSpPr>
          <p:nvPr>
            <p:ph type="ftr" sz="quarter" idx="11"/>
          </p:nvPr>
        </p:nvSpPr>
        <p:spPr/>
        <p:txBody>
          <a:bodyPr/>
          <a:lstStyle/>
          <a:p>
            <a:r>
              <a:rPr lang="en-GB" dirty="0"/>
              <a:t>Introduction to A level Economics Project</a:t>
            </a:r>
          </a:p>
        </p:txBody>
      </p:sp>
      <p:sp>
        <p:nvSpPr>
          <p:cNvPr id="6" name="Slide Number Placeholder 5"/>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58E2AE-90B3-4E2D-8FA2-17FFC45A865D}" type="datetime1">
              <a:rPr lang="en-GB" smtClean="0"/>
              <a:t>24/04/2020</a:t>
            </a:fld>
            <a:endParaRPr lang="en-GB" dirty="0"/>
          </a:p>
        </p:txBody>
      </p:sp>
      <p:sp>
        <p:nvSpPr>
          <p:cNvPr id="5" name="Footer Placeholder 4"/>
          <p:cNvSpPr>
            <a:spLocks noGrp="1"/>
          </p:cNvSpPr>
          <p:nvPr>
            <p:ph type="ftr" sz="quarter" idx="11"/>
          </p:nvPr>
        </p:nvSpPr>
        <p:spPr/>
        <p:txBody>
          <a:bodyPr/>
          <a:lstStyle/>
          <a:p>
            <a:r>
              <a:rPr lang="en-GB" dirty="0"/>
              <a:t>Introduction to A level Economics Project</a:t>
            </a:r>
          </a:p>
        </p:txBody>
      </p:sp>
      <p:sp>
        <p:nvSpPr>
          <p:cNvPr id="6" name="Slide Number Placeholder 5"/>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D31AA-45FA-4610-83B9-E4D8FC2945B8}" type="datetime1">
              <a:rPr lang="en-GB" smtClean="0"/>
              <a:t>24/04/2020</a:t>
            </a:fld>
            <a:endParaRPr lang="en-GB" dirty="0"/>
          </a:p>
        </p:txBody>
      </p:sp>
      <p:sp>
        <p:nvSpPr>
          <p:cNvPr id="5" name="Footer Placeholder 4"/>
          <p:cNvSpPr>
            <a:spLocks noGrp="1"/>
          </p:cNvSpPr>
          <p:nvPr>
            <p:ph type="ftr" sz="quarter" idx="11"/>
          </p:nvPr>
        </p:nvSpPr>
        <p:spPr/>
        <p:txBody>
          <a:bodyPr/>
          <a:lstStyle/>
          <a:p>
            <a:r>
              <a:rPr lang="en-GB" dirty="0"/>
              <a:t>Introduction to A level Economics Project</a:t>
            </a:r>
          </a:p>
        </p:txBody>
      </p:sp>
      <p:sp>
        <p:nvSpPr>
          <p:cNvPr id="6" name="Slide Number Placeholder 5"/>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03E9EC-CD38-43C1-876B-963EB10FCED4}" type="datetime1">
              <a:rPr lang="en-GB" smtClean="0"/>
              <a:t>24/04/2020</a:t>
            </a:fld>
            <a:endParaRPr lang="en-GB" dirty="0"/>
          </a:p>
        </p:txBody>
      </p:sp>
      <p:sp>
        <p:nvSpPr>
          <p:cNvPr id="6" name="Footer Placeholder 5"/>
          <p:cNvSpPr>
            <a:spLocks noGrp="1"/>
          </p:cNvSpPr>
          <p:nvPr>
            <p:ph type="ftr" sz="quarter" idx="11"/>
          </p:nvPr>
        </p:nvSpPr>
        <p:spPr/>
        <p:txBody>
          <a:bodyPr/>
          <a:lstStyle/>
          <a:p>
            <a:r>
              <a:rPr lang="en-GB" dirty="0"/>
              <a:t>Introduction to A level Economics Project</a:t>
            </a:r>
          </a:p>
        </p:txBody>
      </p:sp>
      <p:sp>
        <p:nvSpPr>
          <p:cNvPr id="7" name="Slide Number Placeholder 6"/>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42B0DC-E469-4531-99D0-2E8D634D7590}" type="datetime1">
              <a:rPr lang="en-GB" smtClean="0"/>
              <a:t>24/04/2020</a:t>
            </a:fld>
            <a:endParaRPr lang="en-GB" dirty="0"/>
          </a:p>
        </p:txBody>
      </p:sp>
      <p:sp>
        <p:nvSpPr>
          <p:cNvPr id="8" name="Footer Placeholder 7"/>
          <p:cNvSpPr>
            <a:spLocks noGrp="1"/>
          </p:cNvSpPr>
          <p:nvPr>
            <p:ph type="ftr" sz="quarter" idx="11"/>
          </p:nvPr>
        </p:nvSpPr>
        <p:spPr/>
        <p:txBody>
          <a:bodyPr/>
          <a:lstStyle/>
          <a:p>
            <a:r>
              <a:rPr lang="en-GB" dirty="0"/>
              <a:t>Introduction to A level Economics Project</a:t>
            </a:r>
          </a:p>
        </p:txBody>
      </p:sp>
      <p:sp>
        <p:nvSpPr>
          <p:cNvPr id="9" name="Slide Number Placeholder 8"/>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180328-BB6A-4429-A9A1-990DC8D7C738}" type="datetime1">
              <a:rPr lang="en-GB" smtClean="0"/>
              <a:t>24/04/2020</a:t>
            </a:fld>
            <a:endParaRPr lang="en-GB" dirty="0"/>
          </a:p>
        </p:txBody>
      </p:sp>
      <p:sp>
        <p:nvSpPr>
          <p:cNvPr id="4" name="Footer Placeholder 3"/>
          <p:cNvSpPr>
            <a:spLocks noGrp="1"/>
          </p:cNvSpPr>
          <p:nvPr>
            <p:ph type="ftr" sz="quarter" idx="11"/>
          </p:nvPr>
        </p:nvSpPr>
        <p:spPr/>
        <p:txBody>
          <a:bodyPr/>
          <a:lstStyle/>
          <a:p>
            <a:r>
              <a:rPr lang="en-GB" dirty="0"/>
              <a:t>Introduction to A level Economics Project</a:t>
            </a:r>
          </a:p>
        </p:txBody>
      </p:sp>
      <p:sp>
        <p:nvSpPr>
          <p:cNvPr id="5" name="Slide Number Placeholder 4"/>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A80D0-C97C-4499-8C0C-23D6C02EC778}" type="datetime1">
              <a:rPr lang="en-GB" smtClean="0"/>
              <a:t>24/04/2020</a:t>
            </a:fld>
            <a:endParaRPr lang="en-GB" dirty="0"/>
          </a:p>
        </p:txBody>
      </p:sp>
      <p:sp>
        <p:nvSpPr>
          <p:cNvPr id="3" name="Footer Placeholder 2"/>
          <p:cNvSpPr>
            <a:spLocks noGrp="1"/>
          </p:cNvSpPr>
          <p:nvPr>
            <p:ph type="ftr" sz="quarter" idx="11"/>
          </p:nvPr>
        </p:nvSpPr>
        <p:spPr/>
        <p:txBody>
          <a:bodyPr/>
          <a:lstStyle/>
          <a:p>
            <a:r>
              <a:rPr lang="en-GB" dirty="0"/>
              <a:t>Introduction to A level Economics Project</a:t>
            </a:r>
          </a:p>
        </p:txBody>
      </p:sp>
      <p:sp>
        <p:nvSpPr>
          <p:cNvPr id="4" name="Slide Number Placeholder 3"/>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96363C-9755-454C-BD98-27951EE165DF}" type="datetime1">
              <a:rPr lang="en-GB" smtClean="0"/>
              <a:t>24/04/2020</a:t>
            </a:fld>
            <a:endParaRPr lang="en-GB" dirty="0"/>
          </a:p>
        </p:txBody>
      </p:sp>
      <p:sp>
        <p:nvSpPr>
          <p:cNvPr id="6" name="Footer Placeholder 5"/>
          <p:cNvSpPr>
            <a:spLocks noGrp="1"/>
          </p:cNvSpPr>
          <p:nvPr>
            <p:ph type="ftr" sz="quarter" idx="11"/>
          </p:nvPr>
        </p:nvSpPr>
        <p:spPr/>
        <p:txBody>
          <a:bodyPr/>
          <a:lstStyle/>
          <a:p>
            <a:r>
              <a:rPr lang="en-GB" dirty="0"/>
              <a:t>Introduction to A level Economics Project</a:t>
            </a:r>
          </a:p>
        </p:txBody>
      </p:sp>
      <p:sp>
        <p:nvSpPr>
          <p:cNvPr id="7" name="Slide Number Placeholder 6"/>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B7BADC-2A81-4E59-A272-DD3C51DD795F}" type="datetime1">
              <a:rPr lang="en-GB" smtClean="0"/>
              <a:t>24/04/2020</a:t>
            </a:fld>
            <a:endParaRPr lang="en-GB" dirty="0"/>
          </a:p>
        </p:txBody>
      </p:sp>
      <p:sp>
        <p:nvSpPr>
          <p:cNvPr id="6" name="Footer Placeholder 5"/>
          <p:cNvSpPr>
            <a:spLocks noGrp="1"/>
          </p:cNvSpPr>
          <p:nvPr>
            <p:ph type="ftr" sz="quarter" idx="11"/>
          </p:nvPr>
        </p:nvSpPr>
        <p:spPr/>
        <p:txBody>
          <a:bodyPr/>
          <a:lstStyle/>
          <a:p>
            <a:r>
              <a:rPr lang="en-GB" dirty="0"/>
              <a:t>Introduction to A level Economics Project</a:t>
            </a:r>
          </a:p>
        </p:txBody>
      </p:sp>
      <p:sp>
        <p:nvSpPr>
          <p:cNvPr id="7" name="Slide Number Placeholder 6"/>
          <p:cNvSpPr>
            <a:spLocks noGrp="1"/>
          </p:cNvSpPr>
          <p:nvPr>
            <p:ph type="sldNum" sz="quarter" idx="12"/>
          </p:nvPr>
        </p:nvSpPr>
        <p:spPr/>
        <p:txBody>
          <a:bodyPr/>
          <a:lstStyle/>
          <a:p>
            <a:fld id="{909BB742-3E4A-4327-86AA-599C33CE2632}"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583CA-BB0F-41A5-A2F5-73DC270386F3}" type="datetime1">
              <a:rPr lang="en-GB" smtClean="0"/>
              <a:t>24/04/2020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Introduction to A level Economics Project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BB742-3E4A-4327-86AA-599C33CE2632}"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gr@woking.ac.uk"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mph@woking.ac.uk" TargetMode="External"/><Relationship Id="rId4" Type="http://schemas.openxmlformats.org/officeDocument/2006/relationships/hyperlink" Target="mailto:aja@woking.ac.u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tutor2u.net/economics/reference/coronavirus-crisis-keynesian-insights" TargetMode="External"/><Relationship Id="rId7" Type="http://schemas.openxmlformats.org/officeDocument/2006/relationships/hyperlink" Target="https://www.youtube.com/watch?v=JyQFx1XzzrQ&amp;feature=emb_rel_paus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YQ9DylkccHA&amp;feature=emb_rel_pause"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www.bbc.co.uk/news/business/economy"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bankofengland.co.uk/coronavirus" TargetMode="External"/><Relationship Id="rId4" Type="http://schemas.openxmlformats.org/officeDocument/2006/relationships/hyperlink" Target="https://www.thetimes.co.uk/topic/economics?page=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mf.org/en/Topics/imf-and-covid19"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gov.uk/government/organisations/hm-treasury" TargetMode="External"/><Relationship Id="rId4" Type="http://schemas.openxmlformats.org/officeDocument/2006/relationships/hyperlink" Target="http://www.oecd.org/coronavirus/e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1043608" y="239871"/>
            <a:ext cx="6912768" cy="1143000"/>
          </a:xfrm>
        </p:spPr>
        <p:txBody>
          <a:bodyPr/>
          <a:lstStyle/>
          <a:p>
            <a:r>
              <a:rPr lang="en-GB" b="1" dirty="0">
                <a:solidFill>
                  <a:srgbClr val="FFFF00"/>
                </a:solidFill>
              </a:rPr>
              <a:t>Economics Project</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pic>
        <p:nvPicPr>
          <p:cNvPr id="3" name="Picture 2">
            <a:extLst>
              <a:ext uri="{FF2B5EF4-FFF2-40B4-BE49-F238E27FC236}">
                <a16:creationId xmlns:a16="http://schemas.microsoft.com/office/drawing/2014/main" id="{0CD7F4B7-DF64-4B2F-BB3C-EEF39DB6C5BE}"/>
              </a:ext>
            </a:extLst>
          </p:cNvPr>
          <p:cNvPicPr>
            <a:picLocks noChangeAspect="1"/>
          </p:cNvPicPr>
          <p:nvPr/>
        </p:nvPicPr>
        <p:blipFill>
          <a:blip r:embed="rId3"/>
          <a:stretch>
            <a:fillRect/>
          </a:stretch>
        </p:blipFill>
        <p:spPr>
          <a:xfrm>
            <a:off x="1547242" y="1501909"/>
            <a:ext cx="5905500" cy="3552825"/>
          </a:xfrm>
          <a:prstGeom prst="rect">
            <a:avLst/>
          </a:prstGeom>
        </p:spPr>
      </p:pic>
      <p:sp>
        <p:nvSpPr>
          <p:cNvPr id="5" name="TextBox 4">
            <a:extLst>
              <a:ext uri="{FF2B5EF4-FFF2-40B4-BE49-F238E27FC236}">
                <a16:creationId xmlns:a16="http://schemas.microsoft.com/office/drawing/2014/main" id="{FE5026A1-5EFD-4493-A8F1-4B174732AC2F}"/>
              </a:ext>
            </a:extLst>
          </p:cNvPr>
          <p:cNvSpPr txBox="1"/>
          <p:nvPr/>
        </p:nvSpPr>
        <p:spPr>
          <a:xfrm>
            <a:off x="539552" y="5157192"/>
            <a:ext cx="8147248" cy="707886"/>
          </a:xfrm>
          <a:prstGeom prst="rect">
            <a:avLst/>
          </a:prstGeom>
          <a:noFill/>
        </p:spPr>
        <p:txBody>
          <a:bodyPr wrap="square" rtlCol="0">
            <a:spAutoFit/>
          </a:bodyPr>
          <a:lstStyle/>
          <a:p>
            <a:pPr algn="ctr"/>
            <a:r>
              <a:rPr lang="en-GB" sz="2000" dirty="0"/>
              <a:t>A project for Year 11</a:t>
            </a:r>
          </a:p>
          <a:p>
            <a:pPr algn="ctr"/>
            <a:r>
              <a:rPr lang="en-GB" sz="2000" dirty="0"/>
              <a:t>Written by: The Economics Team at Woking college</a:t>
            </a:r>
          </a:p>
        </p:txBody>
      </p:sp>
    </p:spTree>
    <p:extLst>
      <p:ext uri="{BB962C8B-B14F-4D97-AF65-F5344CB8AC3E}">
        <p14:creationId xmlns:p14="http://schemas.microsoft.com/office/powerpoint/2010/main" val="152028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3. Short-term effects on UK</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Table 7">
            <a:extLst>
              <a:ext uri="{FF2B5EF4-FFF2-40B4-BE49-F238E27FC236}">
                <a16:creationId xmlns:a16="http://schemas.microsoft.com/office/drawing/2014/main" id="{0C7601A4-DF01-4D3F-A9C2-38D30E5BCF73}"/>
              </a:ext>
            </a:extLst>
          </p:cNvPr>
          <p:cNvGraphicFramePr>
            <a:graphicFrameLocks noGrp="1"/>
          </p:cNvGraphicFramePr>
          <p:nvPr>
            <p:extLst>
              <p:ext uri="{D42A27DB-BD31-4B8C-83A1-F6EECF244321}">
                <p14:modId xmlns:p14="http://schemas.microsoft.com/office/powerpoint/2010/main" val="879164686"/>
              </p:ext>
            </p:extLst>
          </p:nvPr>
        </p:nvGraphicFramePr>
        <p:xfrm>
          <a:off x="246348" y="1319288"/>
          <a:ext cx="8640960" cy="4641862"/>
        </p:xfrm>
        <a:graphic>
          <a:graphicData uri="http://schemas.openxmlformats.org/drawingml/2006/table">
            <a:tbl>
              <a:tblPr firstRow="1" bandRow="1">
                <a:tableStyleId>{21E4AEA4-8DFA-4A89-87EB-49C32662AFE0}</a:tableStyleId>
              </a:tblPr>
              <a:tblGrid>
                <a:gridCol w="4171682">
                  <a:extLst>
                    <a:ext uri="{9D8B030D-6E8A-4147-A177-3AD203B41FA5}">
                      <a16:colId xmlns:a16="http://schemas.microsoft.com/office/drawing/2014/main" val="640942454"/>
                    </a:ext>
                  </a:extLst>
                </a:gridCol>
                <a:gridCol w="4469278">
                  <a:extLst>
                    <a:ext uri="{9D8B030D-6E8A-4147-A177-3AD203B41FA5}">
                      <a16:colId xmlns:a16="http://schemas.microsoft.com/office/drawing/2014/main" val="1279959540"/>
                    </a:ext>
                  </a:extLst>
                </a:gridCol>
              </a:tblGrid>
              <a:tr h="785950">
                <a:tc>
                  <a:txBody>
                    <a:bodyPr/>
                    <a:lstStyle/>
                    <a:p>
                      <a:r>
                        <a:rPr lang="en-GB" sz="2400" dirty="0"/>
                        <a:t>Businesses or parts of the economy that are likely to increase sales and profits</a:t>
                      </a:r>
                    </a:p>
                  </a:txBody>
                  <a:tcPr/>
                </a:tc>
                <a:tc>
                  <a:txBody>
                    <a:bodyPr/>
                    <a:lstStyle/>
                    <a:p>
                      <a:r>
                        <a:rPr lang="en-GB" sz="2400" dirty="0"/>
                        <a:t>Businesses or parts of the economy that will see a significant fall in sales and profits</a:t>
                      </a:r>
                    </a:p>
                  </a:txBody>
                  <a:tcPr/>
                </a:tc>
                <a:extLst>
                  <a:ext uri="{0D108BD9-81ED-4DB2-BD59-A6C34878D82A}">
                    <a16:rowId xmlns:a16="http://schemas.microsoft.com/office/drawing/2014/main" val="3679650844"/>
                  </a:ext>
                </a:extLst>
              </a:tr>
              <a:tr h="493306">
                <a:tc>
                  <a:txBody>
                    <a:bodyPr/>
                    <a:lstStyle/>
                    <a:p>
                      <a:r>
                        <a:rPr lang="en-GB" sz="2400" dirty="0"/>
                        <a:t>Gaming industry</a:t>
                      </a:r>
                    </a:p>
                  </a:txBody>
                  <a:tcPr/>
                </a:tc>
                <a:tc>
                  <a:txBody>
                    <a:bodyPr/>
                    <a:lstStyle/>
                    <a:p>
                      <a:r>
                        <a:rPr lang="en-GB" sz="2400" dirty="0"/>
                        <a:t>Air travel</a:t>
                      </a:r>
                    </a:p>
                  </a:txBody>
                  <a:tcPr/>
                </a:tc>
                <a:extLst>
                  <a:ext uri="{0D108BD9-81ED-4DB2-BD59-A6C34878D82A}">
                    <a16:rowId xmlns:a16="http://schemas.microsoft.com/office/drawing/2014/main" val="571284141"/>
                  </a:ext>
                </a:extLst>
              </a:tr>
              <a:tr h="493306">
                <a:tc>
                  <a:txBody>
                    <a:bodyPr/>
                    <a:lstStyle/>
                    <a:p>
                      <a:r>
                        <a:rPr lang="en-GB" sz="2400" dirty="0"/>
                        <a:t>DIY / Gardening </a:t>
                      </a:r>
                    </a:p>
                  </a:txBody>
                  <a:tcPr/>
                </a:tc>
                <a:tc>
                  <a:txBody>
                    <a:bodyPr/>
                    <a:lstStyle/>
                    <a:p>
                      <a:r>
                        <a:rPr lang="en-GB" sz="2400" dirty="0"/>
                        <a:t>Restaurants</a:t>
                      </a:r>
                    </a:p>
                  </a:txBody>
                  <a:tcPr/>
                </a:tc>
                <a:extLst>
                  <a:ext uri="{0D108BD9-81ED-4DB2-BD59-A6C34878D82A}">
                    <a16:rowId xmlns:a16="http://schemas.microsoft.com/office/drawing/2014/main" val="4016846412"/>
                  </a:ext>
                </a:extLst>
              </a:tr>
              <a:tr h="493306">
                <a:tc>
                  <a:txBody>
                    <a:bodyPr/>
                    <a:lstStyle/>
                    <a:p>
                      <a:r>
                        <a:rPr lang="en-GB" sz="2400" dirty="0"/>
                        <a:t>Home exercise equipment</a:t>
                      </a:r>
                    </a:p>
                  </a:txBody>
                  <a:tcPr/>
                </a:tc>
                <a:tc>
                  <a:txBody>
                    <a:bodyPr/>
                    <a:lstStyle/>
                    <a:p>
                      <a:r>
                        <a:rPr lang="en-GB" sz="2400" dirty="0"/>
                        <a:t>Clothes retailers</a:t>
                      </a:r>
                    </a:p>
                  </a:txBody>
                  <a:tcPr/>
                </a:tc>
                <a:extLst>
                  <a:ext uri="{0D108BD9-81ED-4DB2-BD59-A6C34878D82A}">
                    <a16:rowId xmlns:a16="http://schemas.microsoft.com/office/drawing/2014/main" val="967878719"/>
                  </a:ext>
                </a:extLst>
              </a:tr>
              <a:tr h="493306">
                <a:tc>
                  <a:txBody>
                    <a:bodyPr/>
                    <a:lstStyle/>
                    <a:p>
                      <a:r>
                        <a:rPr lang="en-GB" sz="2400" dirty="0"/>
                        <a:t>Home office equipment</a:t>
                      </a:r>
                    </a:p>
                  </a:txBody>
                  <a:tcPr/>
                </a:tc>
                <a:tc>
                  <a:txBody>
                    <a:bodyPr/>
                    <a:lstStyle/>
                    <a:p>
                      <a:r>
                        <a:rPr lang="en-GB" sz="2400" dirty="0"/>
                        <a:t>Hotels</a:t>
                      </a:r>
                    </a:p>
                  </a:txBody>
                  <a:tcPr/>
                </a:tc>
                <a:extLst>
                  <a:ext uri="{0D108BD9-81ED-4DB2-BD59-A6C34878D82A}">
                    <a16:rowId xmlns:a16="http://schemas.microsoft.com/office/drawing/2014/main" val="78320305"/>
                  </a:ext>
                </a:extLst>
              </a:tr>
              <a:tr h="493306">
                <a:tc>
                  <a:txBody>
                    <a:bodyPr/>
                    <a:lstStyle/>
                    <a:p>
                      <a:r>
                        <a:rPr lang="en-GB" sz="2400" dirty="0"/>
                        <a:t>Board games / puzzles / books</a:t>
                      </a:r>
                    </a:p>
                  </a:txBody>
                  <a:tcPr/>
                </a:tc>
                <a:tc>
                  <a:txBody>
                    <a:bodyPr/>
                    <a:lstStyle/>
                    <a:p>
                      <a:r>
                        <a:rPr lang="en-GB" sz="2400" dirty="0"/>
                        <a:t>Bars / Pubs / Coffee shops</a:t>
                      </a:r>
                    </a:p>
                  </a:txBody>
                  <a:tcPr/>
                </a:tc>
                <a:extLst>
                  <a:ext uri="{0D108BD9-81ED-4DB2-BD59-A6C34878D82A}">
                    <a16:rowId xmlns:a16="http://schemas.microsoft.com/office/drawing/2014/main" val="3908136410"/>
                  </a:ext>
                </a:extLst>
              </a:tr>
              <a:tr h="493306">
                <a:tc>
                  <a:txBody>
                    <a:bodyPr/>
                    <a:lstStyle/>
                    <a:p>
                      <a:r>
                        <a:rPr lang="en-GB" sz="2400" dirty="0"/>
                        <a:t>Corner shops</a:t>
                      </a:r>
                    </a:p>
                  </a:txBody>
                  <a:tcPr/>
                </a:tc>
                <a:tc>
                  <a:txBody>
                    <a:bodyPr/>
                    <a:lstStyle/>
                    <a:p>
                      <a:r>
                        <a:rPr lang="en-GB" sz="2400" dirty="0"/>
                        <a:t>All sporting clubs</a:t>
                      </a:r>
                    </a:p>
                  </a:txBody>
                  <a:tcPr/>
                </a:tc>
                <a:extLst>
                  <a:ext uri="{0D108BD9-81ED-4DB2-BD59-A6C34878D82A}">
                    <a16:rowId xmlns:a16="http://schemas.microsoft.com/office/drawing/2014/main" val="3244967162"/>
                  </a:ext>
                </a:extLst>
              </a:tr>
              <a:tr h="493306">
                <a:tc>
                  <a:txBody>
                    <a:bodyPr/>
                    <a:lstStyle/>
                    <a:p>
                      <a:r>
                        <a:rPr lang="en-GB" sz="2400" dirty="0"/>
                        <a:t>Home cooking</a:t>
                      </a:r>
                    </a:p>
                  </a:txBody>
                  <a:tcPr/>
                </a:tc>
                <a:tc>
                  <a:txBody>
                    <a:bodyPr/>
                    <a:lstStyle/>
                    <a:p>
                      <a:r>
                        <a:rPr lang="en-GB" sz="2400" dirty="0"/>
                        <a:t>Other Events / Festivals</a:t>
                      </a:r>
                    </a:p>
                  </a:txBody>
                  <a:tcPr/>
                </a:tc>
                <a:extLst>
                  <a:ext uri="{0D108BD9-81ED-4DB2-BD59-A6C34878D82A}">
                    <a16:rowId xmlns:a16="http://schemas.microsoft.com/office/drawing/2014/main" val="3287947149"/>
                  </a:ext>
                </a:extLst>
              </a:tr>
            </a:tbl>
          </a:graphicData>
        </a:graphic>
      </p:graphicFrame>
      <p:sp>
        <p:nvSpPr>
          <p:cNvPr id="5" name="TextBox 4">
            <a:extLst>
              <a:ext uri="{FF2B5EF4-FFF2-40B4-BE49-F238E27FC236}">
                <a16:creationId xmlns:a16="http://schemas.microsoft.com/office/drawing/2014/main" id="{D3BC9DC9-F909-40F1-AC28-134DE7FEC9DB}"/>
              </a:ext>
            </a:extLst>
          </p:cNvPr>
          <p:cNvSpPr txBox="1"/>
          <p:nvPr/>
        </p:nvSpPr>
        <p:spPr>
          <a:xfrm>
            <a:off x="179512" y="239871"/>
            <a:ext cx="720080"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316174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3. Short-term effects on UK</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55BADFC-71FF-4485-AB36-F8B52CC184EE}"/>
              </a:ext>
            </a:extLst>
          </p:cNvPr>
          <p:cNvSpPr txBox="1"/>
          <p:nvPr/>
        </p:nvSpPr>
        <p:spPr>
          <a:xfrm>
            <a:off x="246348" y="1234992"/>
            <a:ext cx="8507288"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Behavioural economics looks at the psychology of consumer behaviour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Why did people hoard food before lockdown?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Why did people gather in parks and on beaches before lockdown?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How has the government used advertising and slogans to influence behaviour (protect the NHS, save lives, stay at home, daily media briefings)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How effective has this been in influencing how we behave?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Was there a better way – such as taxes?</a:t>
            </a:r>
          </a:p>
        </p:txBody>
      </p:sp>
      <p:sp>
        <p:nvSpPr>
          <p:cNvPr id="6" name="TextBox 5">
            <a:extLst>
              <a:ext uri="{FF2B5EF4-FFF2-40B4-BE49-F238E27FC236}">
                <a16:creationId xmlns:a16="http://schemas.microsoft.com/office/drawing/2014/main" id="{0B5067FF-69EA-4666-93A3-72507621410A}"/>
              </a:ext>
            </a:extLst>
          </p:cNvPr>
          <p:cNvSpPr txBox="1"/>
          <p:nvPr/>
        </p:nvSpPr>
        <p:spPr>
          <a:xfrm>
            <a:off x="246348" y="239871"/>
            <a:ext cx="653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a:ea typeface="+mn-ea"/>
                <a:cs typeface="+mn-cs"/>
              </a:rPr>
              <a:t>££</a:t>
            </a:r>
          </a:p>
        </p:txBody>
      </p:sp>
    </p:spTree>
    <p:extLst>
      <p:ext uri="{BB962C8B-B14F-4D97-AF65-F5344CB8AC3E}">
        <p14:creationId xmlns:p14="http://schemas.microsoft.com/office/powerpoint/2010/main" val="177505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3. Short-term effects on UK</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55BADFC-71FF-4485-AB36-F8B52CC184EE}"/>
              </a:ext>
            </a:extLst>
          </p:cNvPr>
          <p:cNvSpPr txBox="1"/>
          <p:nvPr/>
        </p:nvSpPr>
        <p:spPr>
          <a:xfrm>
            <a:off x="246348" y="1382344"/>
            <a:ext cx="8507288"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be the short-term effect on the UK economy in terms of economic output (GDP) and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What will happen to interest rates?</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happen to tax revenue if fewer people are working and fewer people are spending?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What will happen to the demand for universal credit?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How will the government b</a:t>
            </a:r>
            <a:r>
              <a:rPr lang="en-GB" sz="2800" dirty="0">
                <a:solidFill>
                  <a:prstClr val="white"/>
                </a:solidFill>
                <a:latin typeface="Calibri"/>
              </a:rPr>
              <a:t>e able to finance increased spending with fewer tax receipts?</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happen to prices?  What has happened to the price of petrol?</a:t>
            </a:r>
          </a:p>
        </p:txBody>
      </p:sp>
      <p:sp>
        <p:nvSpPr>
          <p:cNvPr id="6" name="TextBox 5">
            <a:extLst>
              <a:ext uri="{FF2B5EF4-FFF2-40B4-BE49-F238E27FC236}">
                <a16:creationId xmlns:a16="http://schemas.microsoft.com/office/drawing/2014/main" id="{97F0ABA1-8BB8-4446-B14F-698E04F2982D}"/>
              </a:ext>
            </a:extLst>
          </p:cNvPr>
          <p:cNvSpPr txBox="1"/>
          <p:nvPr/>
        </p:nvSpPr>
        <p:spPr>
          <a:xfrm>
            <a:off x="246348" y="239871"/>
            <a:ext cx="653244"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398090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4. Long-term effects on UK</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55BADFC-71FF-4485-AB36-F8B52CC184EE}"/>
              </a:ext>
            </a:extLst>
          </p:cNvPr>
          <p:cNvSpPr txBox="1"/>
          <p:nvPr/>
        </p:nvSpPr>
        <p:spPr>
          <a:xfrm>
            <a:off x="246348" y="1382344"/>
            <a:ext cx="8507288"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Will factories, offices, restaurants and shops be open for longer hours in 2021 to catch up for lost production?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Will some professional sports clubs and restaurants / hotels close down.  Will airline companies make staff redundant?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Can unemployed waiters be re-trained as delivery drivers or makers of home leisure 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Will there be a </a:t>
            </a:r>
            <a:r>
              <a:rPr kumimoji="0" lang="en-GB" sz="2800" b="0" i="0" u="none" strike="noStrike" kern="1200" cap="none" spc="0" normalizeH="0" baseline="0" noProof="0" dirty="0">
                <a:ln>
                  <a:noFill/>
                </a:ln>
                <a:solidFill>
                  <a:prstClr val="white"/>
                </a:solidFill>
                <a:effectLst/>
                <a:uLnTx/>
                <a:uFillTx/>
                <a:latin typeface="Calibri"/>
                <a:ea typeface="+mn-ea"/>
                <a:cs typeface="+mn-cs"/>
              </a:rPr>
              <a:t>jum</a:t>
            </a:r>
            <a:r>
              <a:rPr lang="en-GB" sz="2800" dirty="0">
                <a:solidFill>
                  <a:prstClr val="white"/>
                </a:solidFill>
                <a:latin typeface="Calibri"/>
              </a:rPr>
              <a:t>p in the birth rate in 2021 following the lockdown period in 2020?</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10C970D-EFBC-4BB2-ABA7-D5BA44B530DD}"/>
              </a:ext>
            </a:extLst>
          </p:cNvPr>
          <p:cNvSpPr txBox="1"/>
          <p:nvPr/>
        </p:nvSpPr>
        <p:spPr>
          <a:xfrm>
            <a:off x="246348" y="239871"/>
            <a:ext cx="653244"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294518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4. Long-term effects on UK</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55BADFC-71FF-4485-AB36-F8B52CC184EE}"/>
              </a:ext>
            </a:extLst>
          </p:cNvPr>
          <p:cNvSpPr txBox="1"/>
          <p:nvPr/>
        </p:nvSpPr>
        <p:spPr>
          <a:xfrm>
            <a:off x="246348" y="1382344"/>
            <a:ext cx="8507288"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If unemployment rises, will wages fall?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happen to consumer confidence and spending?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happen to business investment?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happen to prices?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happen to the standard of living?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will happen to Government borrowing and the national debt?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How long before output returns to levels before the corona virus in February 2020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00B6B49-36EE-4AFF-9B2E-EA4A6CCD27F3}"/>
              </a:ext>
            </a:extLst>
          </p:cNvPr>
          <p:cNvSpPr txBox="1"/>
          <p:nvPr/>
        </p:nvSpPr>
        <p:spPr>
          <a:xfrm>
            <a:off x="179512" y="239871"/>
            <a:ext cx="720080"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282987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fontScale="90000"/>
          </a:bodyPr>
          <a:lstStyle/>
          <a:p>
            <a:r>
              <a:rPr lang="en-GB" b="1" dirty="0">
                <a:solidFill>
                  <a:srgbClr val="FFFF00"/>
                </a:solidFill>
              </a:rPr>
              <a:t>5. Short term effects on world economy</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Table 7">
            <a:extLst>
              <a:ext uri="{FF2B5EF4-FFF2-40B4-BE49-F238E27FC236}">
                <a16:creationId xmlns:a16="http://schemas.microsoft.com/office/drawing/2014/main" id="{45C91BB1-2A76-4904-80CC-35E12282F98F}"/>
              </a:ext>
            </a:extLst>
          </p:cNvPr>
          <p:cNvGraphicFramePr>
            <a:graphicFrameLocks noGrp="1"/>
          </p:cNvGraphicFramePr>
          <p:nvPr>
            <p:extLst>
              <p:ext uri="{D42A27DB-BD31-4B8C-83A1-F6EECF244321}">
                <p14:modId xmlns:p14="http://schemas.microsoft.com/office/powerpoint/2010/main" val="1840082222"/>
              </p:ext>
            </p:extLst>
          </p:nvPr>
        </p:nvGraphicFramePr>
        <p:xfrm>
          <a:off x="295739" y="1501909"/>
          <a:ext cx="8363272" cy="4538448"/>
        </p:xfrm>
        <a:graphic>
          <a:graphicData uri="http://schemas.openxmlformats.org/drawingml/2006/table">
            <a:tbl>
              <a:tblPr firstRow="1" bandRow="1">
                <a:tableStyleId>{93296810-A885-4BE3-A3E7-6D5BEEA58F35}</a:tableStyleId>
              </a:tblPr>
              <a:tblGrid>
                <a:gridCol w="4181636">
                  <a:extLst>
                    <a:ext uri="{9D8B030D-6E8A-4147-A177-3AD203B41FA5}">
                      <a16:colId xmlns:a16="http://schemas.microsoft.com/office/drawing/2014/main" val="3998890889"/>
                    </a:ext>
                  </a:extLst>
                </a:gridCol>
                <a:gridCol w="4181636">
                  <a:extLst>
                    <a:ext uri="{9D8B030D-6E8A-4147-A177-3AD203B41FA5}">
                      <a16:colId xmlns:a16="http://schemas.microsoft.com/office/drawing/2014/main" val="721512490"/>
                    </a:ext>
                  </a:extLst>
                </a:gridCol>
              </a:tblGrid>
              <a:tr h="421376">
                <a:tc>
                  <a:txBody>
                    <a:bodyPr/>
                    <a:lstStyle/>
                    <a:p>
                      <a:r>
                        <a:rPr lang="en-GB" sz="2000" b="1" dirty="0"/>
                        <a:t>Threats to world economy</a:t>
                      </a:r>
                    </a:p>
                  </a:txBody>
                  <a:tcPr/>
                </a:tc>
                <a:tc>
                  <a:txBody>
                    <a:bodyPr/>
                    <a:lstStyle/>
                    <a:p>
                      <a:r>
                        <a:rPr lang="en-GB" sz="2000" b="1" dirty="0"/>
                        <a:t>Opportunities for world economy</a:t>
                      </a:r>
                    </a:p>
                  </a:txBody>
                  <a:tcPr/>
                </a:tc>
                <a:extLst>
                  <a:ext uri="{0D108BD9-81ED-4DB2-BD59-A6C34878D82A}">
                    <a16:rowId xmlns:a16="http://schemas.microsoft.com/office/drawing/2014/main" val="3924063623"/>
                  </a:ext>
                </a:extLst>
              </a:tr>
              <a:tr h="504056">
                <a:tc>
                  <a:txBody>
                    <a:bodyPr/>
                    <a:lstStyle/>
                    <a:p>
                      <a:r>
                        <a:rPr lang="en-GB" sz="2000" b="1" dirty="0"/>
                        <a:t>Global recession</a:t>
                      </a:r>
                    </a:p>
                  </a:txBody>
                  <a:tcPr/>
                </a:tc>
                <a:tc>
                  <a:txBody>
                    <a:bodyPr/>
                    <a:lstStyle/>
                    <a:p>
                      <a:r>
                        <a:rPr lang="en-GB" sz="2000" b="1" dirty="0"/>
                        <a:t>Less pollution</a:t>
                      </a:r>
                    </a:p>
                  </a:txBody>
                  <a:tcPr/>
                </a:tc>
                <a:extLst>
                  <a:ext uri="{0D108BD9-81ED-4DB2-BD59-A6C34878D82A}">
                    <a16:rowId xmlns:a16="http://schemas.microsoft.com/office/drawing/2014/main" val="1646697711"/>
                  </a:ext>
                </a:extLst>
              </a:tr>
              <a:tr h="504056">
                <a:tc>
                  <a:txBody>
                    <a:bodyPr/>
                    <a:lstStyle/>
                    <a:p>
                      <a:r>
                        <a:rPr lang="en-GB" sz="2000" b="1" dirty="0"/>
                        <a:t>Countries that export commodities suffer from falling world prices</a:t>
                      </a:r>
                    </a:p>
                  </a:txBody>
                  <a:tcPr/>
                </a:tc>
                <a:tc>
                  <a:txBody>
                    <a:bodyPr/>
                    <a:lstStyle/>
                    <a:p>
                      <a:r>
                        <a:rPr lang="en-GB" sz="2000" b="1" dirty="0"/>
                        <a:t>Reversal of global warming?</a:t>
                      </a:r>
                    </a:p>
                  </a:txBody>
                  <a:tcPr/>
                </a:tc>
                <a:extLst>
                  <a:ext uri="{0D108BD9-81ED-4DB2-BD59-A6C34878D82A}">
                    <a16:rowId xmlns:a16="http://schemas.microsoft.com/office/drawing/2014/main" val="594837407"/>
                  </a:ext>
                </a:extLst>
              </a:tr>
              <a:tr h="504056">
                <a:tc>
                  <a:txBody>
                    <a:bodyPr/>
                    <a:lstStyle/>
                    <a:p>
                      <a:r>
                        <a:rPr lang="en-GB" sz="2000" b="1" dirty="0"/>
                        <a:t>Fewer trade deals with Less Economically Developed Countries (LEDC’s)</a:t>
                      </a:r>
                    </a:p>
                  </a:txBody>
                  <a:tcPr/>
                </a:tc>
                <a:tc>
                  <a:txBody>
                    <a:bodyPr/>
                    <a:lstStyle/>
                    <a:p>
                      <a:r>
                        <a:rPr lang="en-GB" sz="2000" b="1" dirty="0"/>
                        <a:t>More wildlife visible</a:t>
                      </a:r>
                    </a:p>
                  </a:txBody>
                  <a:tcPr/>
                </a:tc>
                <a:extLst>
                  <a:ext uri="{0D108BD9-81ED-4DB2-BD59-A6C34878D82A}">
                    <a16:rowId xmlns:a16="http://schemas.microsoft.com/office/drawing/2014/main" val="4036184038"/>
                  </a:ext>
                </a:extLst>
              </a:tr>
              <a:tr h="504056">
                <a:tc>
                  <a:txBody>
                    <a:bodyPr/>
                    <a:lstStyle/>
                    <a:p>
                      <a:r>
                        <a:rPr lang="en-GB" sz="2000" b="1" dirty="0"/>
                        <a:t>90% of the world’s countries will see income per head falling</a:t>
                      </a:r>
                    </a:p>
                  </a:txBody>
                  <a:tcPr/>
                </a:tc>
                <a:tc>
                  <a:txBody>
                    <a:bodyPr/>
                    <a:lstStyle/>
                    <a:p>
                      <a:r>
                        <a:rPr lang="en-GB" sz="2000" b="1" dirty="0"/>
                        <a:t>Stronger sense of community with less pressure and stress?</a:t>
                      </a:r>
                    </a:p>
                  </a:txBody>
                  <a:tcPr/>
                </a:tc>
                <a:extLst>
                  <a:ext uri="{0D108BD9-81ED-4DB2-BD59-A6C34878D82A}">
                    <a16:rowId xmlns:a16="http://schemas.microsoft.com/office/drawing/2014/main" val="649300240"/>
                  </a:ext>
                </a:extLst>
              </a:tr>
              <a:tr h="504056">
                <a:tc>
                  <a:txBody>
                    <a:bodyPr/>
                    <a:lstStyle/>
                    <a:p>
                      <a:r>
                        <a:rPr lang="en-GB" sz="2000" b="1" dirty="0"/>
                        <a:t>Higher levels of debt in all countries which will affect future generations</a:t>
                      </a:r>
                    </a:p>
                  </a:txBody>
                  <a:tcPr/>
                </a:tc>
                <a:tc>
                  <a:txBody>
                    <a:bodyPr/>
                    <a:lstStyle/>
                    <a:p>
                      <a:r>
                        <a:rPr lang="en-GB" sz="2000" b="1" dirty="0"/>
                        <a:t>More simple and healthier home cooking and a better quality of life?</a:t>
                      </a:r>
                    </a:p>
                  </a:txBody>
                  <a:tcPr/>
                </a:tc>
                <a:extLst>
                  <a:ext uri="{0D108BD9-81ED-4DB2-BD59-A6C34878D82A}">
                    <a16:rowId xmlns:a16="http://schemas.microsoft.com/office/drawing/2014/main" val="3834855423"/>
                  </a:ext>
                </a:extLst>
              </a:tr>
              <a:tr h="504056">
                <a:tc>
                  <a:txBody>
                    <a:bodyPr/>
                    <a:lstStyle/>
                    <a:p>
                      <a:r>
                        <a:rPr lang="en-GB" sz="2000" b="1" dirty="0"/>
                        <a:t>Anything else?</a:t>
                      </a:r>
                    </a:p>
                  </a:txBody>
                  <a:tcPr/>
                </a:tc>
                <a:tc>
                  <a:txBody>
                    <a:bodyPr/>
                    <a:lstStyle/>
                    <a:p>
                      <a:r>
                        <a:rPr lang="en-GB" sz="2000" b="1" dirty="0"/>
                        <a:t>Anything else?</a:t>
                      </a:r>
                    </a:p>
                  </a:txBody>
                  <a:tcPr/>
                </a:tc>
                <a:extLst>
                  <a:ext uri="{0D108BD9-81ED-4DB2-BD59-A6C34878D82A}">
                    <a16:rowId xmlns:a16="http://schemas.microsoft.com/office/drawing/2014/main" val="4243480932"/>
                  </a:ext>
                </a:extLst>
              </a:tr>
            </a:tbl>
          </a:graphicData>
        </a:graphic>
      </p:graphicFrame>
      <p:sp>
        <p:nvSpPr>
          <p:cNvPr id="5" name="TextBox 4">
            <a:extLst>
              <a:ext uri="{FF2B5EF4-FFF2-40B4-BE49-F238E27FC236}">
                <a16:creationId xmlns:a16="http://schemas.microsoft.com/office/drawing/2014/main" id="{87303981-A5FA-439F-985F-204FE564E598}"/>
              </a:ext>
            </a:extLst>
          </p:cNvPr>
          <p:cNvSpPr txBox="1"/>
          <p:nvPr/>
        </p:nvSpPr>
        <p:spPr>
          <a:xfrm>
            <a:off x="179512" y="140123"/>
            <a:ext cx="504056"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152921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p:txBody>
          <a:bodyPr>
            <a:normAutofit fontScale="90000"/>
          </a:bodyPr>
          <a:lstStyle/>
          <a:p>
            <a:r>
              <a:rPr lang="en-GB" b="1" dirty="0">
                <a:solidFill>
                  <a:srgbClr val="FFFF00"/>
                </a:solidFill>
              </a:rPr>
              <a:t>6.</a:t>
            </a:r>
            <a:r>
              <a:rPr lang="en-GB" dirty="0"/>
              <a:t> </a:t>
            </a:r>
            <a:r>
              <a:rPr lang="en-GB" b="1" dirty="0">
                <a:solidFill>
                  <a:srgbClr val="FFFF00"/>
                </a:solidFill>
              </a:rPr>
              <a:t>Long term effects on world economy</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6285" y="3367943"/>
            <a:ext cx="771429" cy="990476"/>
          </a:xfrm>
        </p:spPr>
      </p:pic>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1583667" y="6261859"/>
            <a:ext cx="5976664" cy="365125"/>
          </a:xfrm>
        </p:spPr>
        <p:txBody>
          <a:bodyPr/>
          <a:lstStyle/>
          <a:p>
            <a:pPr lvl="0"/>
            <a:r>
              <a:rPr lang="en-GB" sz="1800" noProof="0" dirty="0">
                <a:solidFill>
                  <a:srgbClr val="FFFF00"/>
                </a:solidFill>
              </a:rPr>
              <a:t>Introduction to A level Economics Project – Summer 2020</a:t>
            </a:r>
          </a:p>
        </p:txBody>
      </p:sp>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a:xfrm>
            <a:off x="6558745" y="6261858"/>
            <a:ext cx="2133600" cy="365125"/>
          </a:xfrm>
        </p:spPr>
        <p:txBody>
          <a:bodyPr/>
          <a:lstStyle/>
          <a:p>
            <a:pPr lvl="0"/>
            <a:fld id="{909BB742-3E4A-4327-86AA-599C33CE2632}" type="slidenum">
              <a:rPr lang="en-GB" sz="1800" noProof="0" smtClean="0">
                <a:solidFill>
                  <a:srgbClr val="FFFF00"/>
                </a:solidFill>
              </a:rPr>
              <a:pPr lvl="0"/>
              <a:t>16</a:t>
            </a:fld>
            <a:endParaRPr lang="en-GB" sz="1800" noProof="0" dirty="0">
              <a:solidFill>
                <a:srgbClr val="FFFF00"/>
              </a:solidFill>
            </a:endParaRP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Table 7">
            <a:extLst>
              <a:ext uri="{FF2B5EF4-FFF2-40B4-BE49-F238E27FC236}">
                <a16:creationId xmlns:a16="http://schemas.microsoft.com/office/drawing/2014/main" id="{45C91BB1-2A76-4904-80CC-35E12282F98F}"/>
              </a:ext>
            </a:extLst>
          </p:cNvPr>
          <p:cNvGraphicFramePr>
            <a:graphicFrameLocks noGrp="1"/>
          </p:cNvGraphicFramePr>
          <p:nvPr>
            <p:extLst>
              <p:ext uri="{D42A27DB-BD31-4B8C-83A1-F6EECF244321}">
                <p14:modId xmlns:p14="http://schemas.microsoft.com/office/powerpoint/2010/main" val="1212488962"/>
              </p:ext>
            </p:extLst>
          </p:nvPr>
        </p:nvGraphicFramePr>
        <p:xfrm>
          <a:off x="295738" y="1501909"/>
          <a:ext cx="8640959" cy="4139936"/>
        </p:xfrm>
        <a:graphic>
          <a:graphicData uri="http://schemas.openxmlformats.org/drawingml/2006/table">
            <a:tbl>
              <a:tblPr firstRow="1" bandRow="1">
                <a:tableStyleId>{00A15C55-8517-42AA-B614-E9B94910E393}</a:tableStyleId>
              </a:tblPr>
              <a:tblGrid>
                <a:gridCol w="4269449">
                  <a:extLst>
                    <a:ext uri="{9D8B030D-6E8A-4147-A177-3AD203B41FA5}">
                      <a16:colId xmlns:a16="http://schemas.microsoft.com/office/drawing/2014/main" val="3998890889"/>
                    </a:ext>
                  </a:extLst>
                </a:gridCol>
                <a:gridCol w="4371510">
                  <a:extLst>
                    <a:ext uri="{9D8B030D-6E8A-4147-A177-3AD203B41FA5}">
                      <a16:colId xmlns:a16="http://schemas.microsoft.com/office/drawing/2014/main" val="721512490"/>
                    </a:ext>
                  </a:extLst>
                </a:gridCol>
              </a:tblGrid>
              <a:tr h="421376">
                <a:tc>
                  <a:txBody>
                    <a:bodyPr/>
                    <a:lstStyle/>
                    <a:p>
                      <a:r>
                        <a:rPr lang="en-GB" sz="2000" dirty="0"/>
                        <a:t>Threats to world economy</a:t>
                      </a:r>
                      <a:endParaRPr lang="en-GB" sz="2000" b="1" dirty="0"/>
                    </a:p>
                  </a:txBody>
                  <a:tcPr/>
                </a:tc>
                <a:tc>
                  <a:txBody>
                    <a:bodyPr/>
                    <a:lstStyle/>
                    <a:p>
                      <a:r>
                        <a:rPr lang="en-GB" sz="2000" dirty="0"/>
                        <a:t>Opportunities for world economy</a:t>
                      </a:r>
                      <a:endParaRPr lang="en-GB" sz="2000" b="1" dirty="0"/>
                    </a:p>
                  </a:txBody>
                  <a:tcPr/>
                </a:tc>
                <a:extLst>
                  <a:ext uri="{0D108BD9-81ED-4DB2-BD59-A6C34878D82A}">
                    <a16:rowId xmlns:a16="http://schemas.microsoft.com/office/drawing/2014/main" val="3924063623"/>
                  </a:ext>
                </a:extLst>
              </a:tr>
              <a:tr h="504056">
                <a:tc>
                  <a:txBody>
                    <a:bodyPr/>
                    <a:lstStyle/>
                    <a:p>
                      <a:r>
                        <a:rPr lang="en-GB" sz="2000" b="1" dirty="0"/>
                        <a:t>Slump in world economic activity for several years.</a:t>
                      </a:r>
                    </a:p>
                  </a:txBody>
                  <a:tcPr/>
                </a:tc>
                <a:tc>
                  <a:txBody>
                    <a:bodyPr/>
                    <a:lstStyle/>
                    <a:p>
                      <a:r>
                        <a:rPr lang="en-GB" sz="2000" b="1" dirty="0"/>
                        <a:t>A chance to reflect, re-structure and re-set.</a:t>
                      </a:r>
                    </a:p>
                  </a:txBody>
                  <a:tcPr/>
                </a:tc>
                <a:extLst>
                  <a:ext uri="{0D108BD9-81ED-4DB2-BD59-A6C34878D82A}">
                    <a16:rowId xmlns:a16="http://schemas.microsoft.com/office/drawing/2014/main" val="1646697711"/>
                  </a:ext>
                </a:extLst>
              </a:tr>
              <a:tr h="504056">
                <a:tc>
                  <a:txBody>
                    <a:bodyPr/>
                    <a:lstStyle/>
                    <a:p>
                      <a:r>
                        <a:rPr lang="en-GB" sz="2000" b="1" dirty="0"/>
                        <a:t>High unemployment and civil unrest due to greater poverty and inequality.</a:t>
                      </a:r>
                    </a:p>
                  </a:txBody>
                  <a:tcPr/>
                </a:tc>
                <a:tc>
                  <a:txBody>
                    <a:bodyPr/>
                    <a:lstStyle/>
                    <a:p>
                      <a:r>
                        <a:rPr lang="en-GB" sz="2000" b="1" dirty="0"/>
                        <a:t>More working from home and less commuting and less congestion.</a:t>
                      </a:r>
                    </a:p>
                  </a:txBody>
                  <a:tcPr/>
                </a:tc>
                <a:extLst>
                  <a:ext uri="{0D108BD9-81ED-4DB2-BD59-A6C34878D82A}">
                    <a16:rowId xmlns:a16="http://schemas.microsoft.com/office/drawing/2014/main" val="594837407"/>
                  </a:ext>
                </a:extLst>
              </a:tr>
              <a:tr h="504056">
                <a:tc>
                  <a:txBody>
                    <a:bodyPr/>
                    <a:lstStyle/>
                    <a:p>
                      <a:r>
                        <a:rPr lang="en-GB" sz="2000" b="1" dirty="0"/>
                        <a:t>Alternatively, during 2021, the world may catch up through over production but this may cause spikes in global pollution.</a:t>
                      </a:r>
                    </a:p>
                  </a:txBody>
                  <a:tcPr/>
                </a:tc>
                <a:tc>
                  <a:txBody>
                    <a:bodyPr/>
                    <a:lstStyle/>
                    <a:p>
                      <a:r>
                        <a:rPr lang="en-GB" sz="2000" b="1" dirty="0"/>
                        <a:t>More sustainable economic activity, less movement around the world and more virtual communications.  Less pollution.</a:t>
                      </a:r>
                    </a:p>
                  </a:txBody>
                  <a:tcPr/>
                </a:tc>
                <a:extLst>
                  <a:ext uri="{0D108BD9-81ED-4DB2-BD59-A6C34878D82A}">
                    <a16:rowId xmlns:a16="http://schemas.microsoft.com/office/drawing/2014/main" val="4036184038"/>
                  </a:ext>
                </a:extLst>
              </a:tr>
              <a:tr h="504056">
                <a:tc>
                  <a:txBody>
                    <a:bodyPr/>
                    <a:lstStyle/>
                    <a:p>
                      <a:r>
                        <a:rPr lang="en-GB" sz="2000" b="1" dirty="0"/>
                        <a:t>Vulnerable groups and LEDCs suffer the most from the global ‘downturn’ in years to come.</a:t>
                      </a:r>
                    </a:p>
                  </a:txBody>
                  <a:tcPr/>
                </a:tc>
                <a:tc>
                  <a:txBody>
                    <a:bodyPr/>
                    <a:lstStyle/>
                    <a:p>
                      <a:r>
                        <a:rPr lang="en-GB" sz="2000" b="1" dirty="0"/>
                        <a:t>The world economies realise their interdependence and work in greater harmony, supporting each other.</a:t>
                      </a:r>
                    </a:p>
                  </a:txBody>
                  <a:tcPr/>
                </a:tc>
                <a:extLst>
                  <a:ext uri="{0D108BD9-81ED-4DB2-BD59-A6C34878D82A}">
                    <a16:rowId xmlns:a16="http://schemas.microsoft.com/office/drawing/2014/main" val="649300240"/>
                  </a:ext>
                </a:extLst>
              </a:tr>
            </a:tbl>
          </a:graphicData>
        </a:graphic>
      </p:graphicFrame>
      <p:sp>
        <p:nvSpPr>
          <p:cNvPr id="5" name="TextBox 4">
            <a:extLst>
              <a:ext uri="{FF2B5EF4-FFF2-40B4-BE49-F238E27FC236}">
                <a16:creationId xmlns:a16="http://schemas.microsoft.com/office/drawing/2014/main" id="{E8DD36D9-4B55-4E17-B94C-072E9E7B8451}"/>
              </a:ext>
            </a:extLst>
          </p:cNvPr>
          <p:cNvSpPr txBox="1"/>
          <p:nvPr/>
        </p:nvSpPr>
        <p:spPr>
          <a:xfrm>
            <a:off x="200471" y="136424"/>
            <a:ext cx="648072"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367703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fontScale="90000"/>
          </a:bodyPr>
          <a:lstStyle/>
          <a:p>
            <a:r>
              <a:rPr lang="en-GB" b="1" dirty="0">
                <a:solidFill>
                  <a:srgbClr val="FFFF00"/>
                </a:solidFill>
              </a:rPr>
              <a:t>7. What should the new world economic order look like?</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55BADFC-71FF-4485-AB36-F8B52CC184EE}"/>
              </a:ext>
            </a:extLst>
          </p:cNvPr>
          <p:cNvSpPr txBox="1"/>
          <p:nvPr/>
        </p:nvSpPr>
        <p:spPr>
          <a:xfrm>
            <a:off x="187490" y="1476063"/>
            <a:ext cx="8507288"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Greater awareness that we all depend on each other.  If someone coughs in Wuhan, China then eventually someone in Woking, UK will get 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How can the rich countries of the world help the poor countries of the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Can we work as effectively from home for one or more days each week?  This will help pollution and congestion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Is the ‘quality of li</a:t>
            </a:r>
            <a:r>
              <a:rPr lang="en-GB" sz="2800" dirty="0">
                <a:solidFill>
                  <a:prstClr val="white"/>
                </a:solidFill>
                <a:latin typeface="Calibri"/>
              </a:rPr>
              <a:t>fe</a:t>
            </a:r>
            <a:r>
              <a:rPr lang="en-GB" sz="2800" dirty="0">
                <a:solidFill>
                  <a:prstClr val="white"/>
                </a:solidFill>
                <a:latin typeface="Calibri"/>
              </a:rPr>
              <a:t>’ more important than economic prosperity?</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A693492-1333-40A0-A124-D5B9D7B59528}"/>
              </a:ext>
            </a:extLst>
          </p:cNvPr>
          <p:cNvSpPr txBox="1"/>
          <p:nvPr/>
        </p:nvSpPr>
        <p:spPr>
          <a:xfrm>
            <a:off x="200171" y="148438"/>
            <a:ext cx="712102"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117870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fontScale="90000"/>
          </a:bodyPr>
          <a:lstStyle/>
          <a:p>
            <a:r>
              <a:rPr lang="en-GB" b="1" dirty="0">
                <a:solidFill>
                  <a:srgbClr val="FFFF00"/>
                </a:solidFill>
              </a:rPr>
              <a:t>7. What should the new world economic order look like?</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24474" y="1334336"/>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A view of a city at sunset&#10;&#10;Description automatically generated">
            <a:extLst>
              <a:ext uri="{FF2B5EF4-FFF2-40B4-BE49-F238E27FC236}">
                <a16:creationId xmlns:a16="http://schemas.microsoft.com/office/drawing/2014/main" id="{C74B118F-3640-4601-9C1C-5335E72943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862" y="1565611"/>
            <a:ext cx="3789040" cy="3789040"/>
          </a:xfrm>
          <a:prstGeom prst="rect">
            <a:avLst/>
          </a:prstGeom>
        </p:spPr>
      </p:pic>
      <p:sp>
        <p:nvSpPr>
          <p:cNvPr id="6" name="TextBox 5">
            <a:extLst>
              <a:ext uri="{FF2B5EF4-FFF2-40B4-BE49-F238E27FC236}">
                <a16:creationId xmlns:a16="http://schemas.microsoft.com/office/drawing/2014/main" id="{33D17291-9844-44B0-846F-B3F4D17C1F41}"/>
              </a:ext>
            </a:extLst>
          </p:cNvPr>
          <p:cNvSpPr txBox="1"/>
          <p:nvPr/>
        </p:nvSpPr>
        <p:spPr>
          <a:xfrm>
            <a:off x="58348" y="1497044"/>
            <a:ext cx="4945700" cy="4493538"/>
          </a:xfrm>
          <a:prstGeom prst="rect">
            <a:avLst/>
          </a:prstGeom>
          <a:noFill/>
        </p:spPr>
        <p:txBody>
          <a:bodyPr wrap="square" rtlCol="0">
            <a:spAutoFit/>
          </a:bodyPr>
          <a:lstStyle/>
          <a:p>
            <a:r>
              <a:rPr lang="en-GB" sz="2200" dirty="0"/>
              <a:t>As a result of the ‘lockdown’ of production, there has been a significant fall in global pollution. People in Beijing were able to see blue sky, people in Venice were able to see fish in the canals and many people living in mega cities in Asia were able to see sunsets for the first time.  The picture on the right was taken from a roof-top during lockdown in Kolkata (Calcutta) in India.  It shows a sunset which many young residents of the city had never seen before due to excessive air pollution before lockdown.</a:t>
            </a:r>
          </a:p>
        </p:txBody>
      </p:sp>
    </p:spTree>
    <p:extLst>
      <p:ext uri="{BB962C8B-B14F-4D97-AF65-F5344CB8AC3E}">
        <p14:creationId xmlns:p14="http://schemas.microsoft.com/office/powerpoint/2010/main" val="382058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8. Summary and Conclusions</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251520" y="1536730"/>
            <a:ext cx="8640960"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Draw together all the main points that you have made in your project with a series of sentences – one for each main point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Emphasise anything new that you have learnt and which is important</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What conclusions have YOU drawn from undertaking this project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What new world economic order would YOU like to see?</a:t>
            </a:r>
          </a:p>
          <a:p>
            <a:pPr marR="0" lvl="0" algn="l" defTabSz="9144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499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lstStyle/>
          <a:p>
            <a:r>
              <a:rPr lang="en-GB" b="1" dirty="0">
                <a:solidFill>
                  <a:srgbClr val="FFFF00"/>
                </a:solidFill>
              </a:rPr>
              <a:t>Instructions</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0037FEE8-FDCA-4E59-BA1F-5F944FEA176C}"/>
              </a:ext>
            </a:extLst>
          </p:cNvPr>
          <p:cNvSpPr txBox="1"/>
          <p:nvPr/>
        </p:nvSpPr>
        <p:spPr>
          <a:xfrm>
            <a:off x="180323" y="1255546"/>
            <a:ext cx="8757150" cy="5109091"/>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Please play pow</a:t>
            </a:r>
            <a:r>
              <a:rPr lang="en-GB" sz="2800" dirty="0">
                <a:solidFill>
                  <a:prstClr val="white"/>
                </a:solidFill>
                <a:latin typeface="Calibri"/>
              </a:rPr>
              <a:t>erpoint</a:t>
            </a:r>
            <a:r>
              <a:rPr lang="en-GB" sz="2800" dirty="0">
                <a:solidFill>
                  <a:prstClr val="white"/>
                </a:solidFill>
                <a:latin typeface="Calibri"/>
              </a:rPr>
              <a:t> slides in ‘show’ mode so that embedded clips can be played</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The £ sign top </a:t>
            </a:r>
            <a:r>
              <a:rPr lang="en-GB" sz="2800" dirty="0">
                <a:solidFill>
                  <a:prstClr val="white"/>
                </a:solidFill>
                <a:latin typeface="Calibri"/>
              </a:rPr>
              <a:t>left</a:t>
            </a:r>
            <a:r>
              <a:rPr kumimoji="0" lang="en-GB" sz="2800" b="0" i="0" u="none" strike="noStrike" kern="1200" cap="none" spc="0" normalizeH="0" baseline="0" noProof="0" dirty="0">
                <a:ln>
                  <a:noFill/>
                </a:ln>
                <a:solidFill>
                  <a:prstClr val="white"/>
                </a:solidFill>
                <a:effectLst/>
                <a:uLnTx/>
                <a:uFillTx/>
                <a:latin typeface="Calibri"/>
                <a:ea typeface="+mn-ea"/>
                <a:cs typeface="+mn-cs"/>
              </a:rPr>
              <a:t> indicates the level of difficulty:</a:t>
            </a:r>
          </a:p>
          <a:p>
            <a:pPr marR="0" lvl="0" algn="l" defTabSz="914400" rtl="0" eaLnBrk="1" fontAlgn="auto" latinLnBrk="0" hangingPunct="1">
              <a:lnSpc>
                <a:spcPct val="100000"/>
              </a:lnSpc>
              <a:spcBef>
                <a:spcPts val="0"/>
              </a:spcBef>
              <a:spcAft>
                <a:spcPts val="0"/>
              </a:spcAft>
              <a:buClrTx/>
              <a:buSzTx/>
              <a:tabLst/>
              <a:defRPr/>
            </a:pPr>
            <a:r>
              <a:rPr lang="en-GB" sz="2800" dirty="0">
                <a:solidFill>
                  <a:prstClr val="white"/>
                </a:solidFill>
                <a:latin typeface="Calibri"/>
              </a:rPr>
              <a:t>	</a:t>
            </a:r>
            <a:r>
              <a:rPr lang="en-GB" sz="2800" dirty="0">
                <a:solidFill>
                  <a:srgbClr val="FFFF00"/>
                </a:solidFill>
                <a:latin typeface="Calibri"/>
              </a:rPr>
              <a:t>£	GCSE standard</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FFFF00"/>
                </a:solidFill>
                <a:effectLst/>
                <a:uLnTx/>
                <a:uFillTx/>
                <a:latin typeface="Calibri"/>
                <a:ea typeface="+mn-ea"/>
                <a:cs typeface="+mn-cs"/>
              </a:rPr>
              <a:t>	££	Intermediates standard</a:t>
            </a:r>
          </a:p>
          <a:p>
            <a:pPr marR="0" lvl="0" algn="l" defTabSz="914400" rtl="0" eaLnBrk="1" fontAlgn="auto" latinLnBrk="0" hangingPunct="1">
              <a:lnSpc>
                <a:spcPct val="100000"/>
              </a:lnSpc>
              <a:spcBef>
                <a:spcPts val="0"/>
              </a:spcBef>
              <a:spcAft>
                <a:spcPts val="0"/>
              </a:spcAft>
              <a:buClrTx/>
              <a:buSzTx/>
              <a:tabLst/>
              <a:defRPr/>
            </a:pPr>
            <a:r>
              <a:rPr lang="en-GB" sz="2800" dirty="0">
                <a:solidFill>
                  <a:srgbClr val="FFFF00"/>
                </a:solidFill>
                <a:latin typeface="Calibri"/>
              </a:rPr>
              <a:t>	£££	A level standard</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3.	If you want further </a:t>
            </a:r>
            <a:r>
              <a:rPr lang="en-GB" sz="2800" dirty="0">
                <a:solidFill>
                  <a:prstClr val="white"/>
                </a:solidFill>
                <a:latin typeface="Calibri"/>
              </a:rPr>
              <a:t>help or feedback, please contact 	the economics team at Woking College:</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	Steve Green </a:t>
            </a:r>
            <a:r>
              <a:rPr kumimoji="0" lang="en-GB" sz="2800" b="0" i="0" u="none" strike="noStrike" kern="1200" cap="none" spc="0" normalizeH="0" baseline="0" noProof="0" dirty="0">
                <a:ln>
                  <a:noFill/>
                </a:ln>
                <a:solidFill>
                  <a:prstClr val="white"/>
                </a:solidFill>
                <a:effectLst/>
                <a:uLnTx/>
                <a:uFillTx/>
                <a:latin typeface="Calibri"/>
                <a:ea typeface="+mn-ea"/>
                <a:cs typeface="+mn-cs"/>
                <a:hlinkClick r:id="rId3"/>
              </a:rPr>
              <a:t>sgr@woking.ac.uk</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2800" dirty="0">
                <a:solidFill>
                  <a:prstClr val="white"/>
                </a:solidFill>
                <a:latin typeface="Calibri"/>
              </a:rPr>
              <a:t>	Anne Jackman </a:t>
            </a:r>
            <a:r>
              <a:rPr lang="en-GB" sz="2800" dirty="0">
                <a:solidFill>
                  <a:prstClr val="white"/>
                </a:solidFill>
                <a:latin typeface="Calibri"/>
                <a:hlinkClick r:id="rId4"/>
              </a:rPr>
              <a:t>aja@woking.ac.uk</a:t>
            </a:r>
            <a:endParaRPr lang="en-GB" sz="2800" dirty="0">
              <a:solidFill>
                <a:prstClr val="white"/>
              </a:solidFill>
              <a:latin typeface="Calibri"/>
            </a:endParaRP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	Michelle Phillpotts </a:t>
            </a:r>
            <a:r>
              <a:rPr kumimoji="0" lang="en-GB" sz="2800" b="0" i="0" u="none" strike="noStrike" kern="1200" cap="none" spc="0" normalizeH="0" baseline="0" noProof="0" dirty="0">
                <a:ln>
                  <a:noFill/>
                </a:ln>
                <a:solidFill>
                  <a:prstClr val="white"/>
                </a:solidFill>
                <a:effectLst/>
                <a:uLnTx/>
                <a:uFillTx/>
                <a:latin typeface="Calibri"/>
                <a:ea typeface="+mn-ea"/>
                <a:cs typeface="+mn-cs"/>
                <a:hlinkClick r:id="rId5"/>
              </a:rPr>
              <a:t>mph@woking.ac.uk</a:t>
            </a:r>
            <a:r>
              <a:rPr kumimoji="0" lang="en-GB" sz="2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Tree>
    <p:extLst>
      <p:ext uri="{BB962C8B-B14F-4D97-AF65-F5344CB8AC3E}">
        <p14:creationId xmlns:p14="http://schemas.microsoft.com/office/powerpoint/2010/main" val="210595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9. Bibliography</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hlinkClick r:id="rId3"/>
            <a:extLst>
              <a:ext uri="{FF2B5EF4-FFF2-40B4-BE49-F238E27FC236}">
                <a16:creationId xmlns:a16="http://schemas.microsoft.com/office/drawing/2014/main" id="{1A3B9973-6E58-45B8-8510-92C5FAFD88B9}"/>
              </a:ext>
            </a:extLst>
          </p:cNvPr>
          <p:cNvPicPr>
            <a:picLocks noChangeAspect="1"/>
          </p:cNvPicPr>
          <p:nvPr/>
        </p:nvPicPr>
        <p:blipFill rotWithShape="1">
          <a:blip r:embed="rId4"/>
          <a:srcRect b="9649"/>
          <a:stretch/>
        </p:blipFill>
        <p:spPr>
          <a:xfrm>
            <a:off x="5502772" y="3038813"/>
            <a:ext cx="2882986" cy="1575387"/>
          </a:xfrm>
          <a:prstGeom prst="rect">
            <a:avLst/>
          </a:prstGeom>
        </p:spPr>
      </p:pic>
      <p:pic>
        <p:nvPicPr>
          <p:cNvPr id="8" name="Picture 7">
            <a:hlinkClick r:id="rId5"/>
            <a:extLst>
              <a:ext uri="{FF2B5EF4-FFF2-40B4-BE49-F238E27FC236}">
                <a16:creationId xmlns:a16="http://schemas.microsoft.com/office/drawing/2014/main" id="{850BEFB5-7A51-4959-85D0-9677B48F2D56}"/>
              </a:ext>
            </a:extLst>
          </p:cNvPr>
          <p:cNvPicPr>
            <a:picLocks noChangeAspect="1"/>
          </p:cNvPicPr>
          <p:nvPr/>
        </p:nvPicPr>
        <p:blipFill rotWithShape="1">
          <a:blip r:embed="rId6"/>
          <a:srcRect b="9156"/>
          <a:stretch/>
        </p:blipFill>
        <p:spPr>
          <a:xfrm>
            <a:off x="5505438" y="4794778"/>
            <a:ext cx="2880320" cy="1469555"/>
          </a:xfrm>
          <a:prstGeom prst="rect">
            <a:avLst/>
          </a:prstGeom>
        </p:spPr>
      </p:pic>
      <p:pic>
        <p:nvPicPr>
          <p:cNvPr id="9" name="Picture 8">
            <a:hlinkClick r:id="rId7"/>
            <a:extLst>
              <a:ext uri="{FF2B5EF4-FFF2-40B4-BE49-F238E27FC236}">
                <a16:creationId xmlns:a16="http://schemas.microsoft.com/office/drawing/2014/main" id="{5E48AF8E-3FC5-4E74-AFEF-8979658142A8}"/>
              </a:ext>
            </a:extLst>
          </p:cNvPr>
          <p:cNvPicPr>
            <a:picLocks noChangeAspect="1"/>
          </p:cNvPicPr>
          <p:nvPr/>
        </p:nvPicPr>
        <p:blipFill rotWithShape="1">
          <a:blip r:embed="rId8"/>
          <a:srcRect r="5062"/>
          <a:stretch/>
        </p:blipFill>
        <p:spPr>
          <a:xfrm>
            <a:off x="5502772" y="1303306"/>
            <a:ext cx="2880320" cy="1561571"/>
          </a:xfrm>
          <a:prstGeom prst="rect">
            <a:avLst/>
          </a:prstGeom>
        </p:spPr>
      </p:pic>
      <p:sp>
        <p:nvSpPr>
          <p:cNvPr id="11" name="TextBox 10">
            <a:extLst>
              <a:ext uri="{FF2B5EF4-FFF2-40B4-BE49-F238E27FC236}">
                <a16:creationId xmlns:a16="http://schemas.microsoft.com/office/drawing/2014/main" id="{90EB744F-2508-494B-8BD5-45A4F0ACB37B}"/>
              </a:ext>
            </a:extLst>
          </p:cNvPr>
          <p:cNvSpPr txBox="1"/>
          <p:nvPr/>
        </p:nvSpPr>
        <p:spPr>
          <a:xfrm>
            <a:off x="732007" y="1320303"/>
            <a:ext cx="4389822" cy="3108543"/>
          </a:xfrm>
          <a:prstGeom prst="rect">
            <a:avLst/>
          </a:prstGeom>
          <a:noFill/>
        </p:spPr>
        <p:txBody>
          <a:bodyPr wrap="square" rtlCol="0">
            <a:spAutoFit/>
          </a:bodyPr>
          <a:lstStyle/>
          <a:p>
            <a:r>
              <a:rPr lang="en-GB" sz="2800" dirty="0"/>
              <a:t>Click on any of the three slides shown on the right to find out more about A level economics and the corona virus.  You can use these for sources of information for your project.</a:t>
            </a:r>
          </a:p>
        </p:txBody>
      </p:sp>
    </p:spTree>
    <p:extLst>
      <p:ext uri="{BB962C8B-B14F-4D97-AF65-F5344CB8AC3E}">
        <p14:creationId xmlns:p14="http://schemas.microsoft.com/office/powerpoint/2010/main" val="91832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9. Bibliography</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11" name="TextBox 10">
            <a:extLst>
              <a:ext uri="{FF2B5EF4-FFF2-40B4-BE49-F238E27FC236}">
                <a16:creationId xmlns:a16="http://schemas.microsoft.com/office/drawing/2014/main" id="{90EB744F-2508-494B-8BD5-45A4F0ACB37B}"/>
              </a:ext>
            </a:extLst>
          </p:cNvPr>
          <p:cNvSpPr txBox="1"/>
          <p:nvPr/>
        </p:nvSpPr>
        <p:spPr>
          <a:xfrm>
            <a:off x="200171" y="1221508"/>
            <a:ext cx="8276729"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Click on any of the links below for 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a:rPr>
              <a:t>BBC News:</a:t>
            </a:r>
            <a:endParaRPr lang="en-GB" sz="2800" dirty="0">
              <a:latin typeface="Calibri"/>
            </a:endParaRPr>
          </a:p>
          <a:p>
            <a:pPr lvl="0">
              <a:defRPr/>
            </a:pPr>
            <a:r>
              <a:rPr lang="en-GB" sz="2800" dirty="0">
                <a:hlinkClick r:id="rId3"/>
              </a:rPr>
              <a:t>https://www.bbc.co.uk/news/business/economy</a:t>
            </a:r>
            <a:endParaRPr lang="en-GB" sz="2800" dirty="0"/>
          </a:p>
          <a:p>
            <a:pPr lvl="0">
              <a:defRPr/>
            </a:pPr>
            <a:endParaRPr lang="en-GB" sz="2800" dirty="0"/>
          </a:p>
          <a:p>
            <a:pPr lvl="0">
              <a:defRPr/>
            </a:pPr>
            <a:r>
              <a:rPr lang="en-GB" sz="2800" dirty="0"/>
              <a:t>The Times Newspaper:</a:t>
            </a:r>
          </a:p>
          <a:p>
            <a:pPr lvl="0">
              <a:defRPr/>
            </a:pPr>
            <a:r>
              <a:rPr lang="en-GB" sz="2800" dirty="0">
                <a:hlinkClick r:id="rId4"/>
              </a:rPr>
              <a:t>https://www.thetimes.co.uk/topic/economics?page=1</a:t>
            </a:r>
            <a:endParaRPr lang="en-GB" sz="2800" dirty="0"/>
          </a:p>
          <a:p>
            <a:pPr lvl="0">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lvl="0">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The Bank of England:</a:t>
            </a:r>
          </a:p>
          <a:p>
            <a:pPr lvl="0">
              <a:defRPr/>
            </a:pPr>
            <a:r>
              <a:rPr lang="en-GB" sz="2800" dirty="0">
                <a:hlinkClick r:id="rId5"/>
              </a:rPr>
              <a:t>https://www.bankofengland.co.uk/coronavirus</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272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9. Bibliography</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11" name="TextBox 10">
            <a:extLst>
              <a:ext uri="{FF2B5EF4-FFF2-40B4-BE49-F238E27FC236}">
                <a16:creationId xmlns:a16="http://schemas.microsoft.com/office/drawing/2014/main" id="{90EB744F-2508-494B-8BD5-45A4F0ACB37B}"/>
              </a:ext>
            </a:extLst>
          </p:cNvPr>
          <p:cNvSpPr txBox="1"/>
          <p:nvPr/>
        </p:nvSpPr>
        <p:spPr>
          <a:xfrm>
            <a:off x="200171" y="1221508"/>
            <a:ext cx="8276729"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Click on any of the links below for 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The IMF (International Monetary Fund):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hlinkClick r:id="rId3"/>
              </a:rPr>
              <a:t>https://www.imf.org/en/Topics/imf-and-covid19</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The OECD (Organisation for Economic Cooperation and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hlinkClick r:id="rId4"/>
              </a:rPr>
              <a:t>http://www.oecd.org/coronavirus/en/</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HM Treasury (UK Government)</a:t>
            </a:r>
          </a:p>
          <a:p>
            <a:pPr lvl="0">
              <a:defRPr/>
            </a:pPr>
            <a:r>
              <a:rPr lang="en-GB" sz="2800" dirty="0">
                <a:hlinkClick r:id="rId5"/>
              </a:rPr>
              <a:t>https://www.gov.uk/government/organisations/hm-treasury</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671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5" name="TextBox 4">
            <a:extLst>
              <a:ext uri="{FF2B5EF4-FFF2-40B4-BE49-F238E27FC236}">
                <a16:creationId xmlns:a16="http://schemas.microsoft.com/office/drawing/2014/main" id="{3162A445-A296-4C29-A962-2A363A42006B}"/>
              </a:ext>
            </a:extLst>
          </p:cNvPr>
          <p:cNvSpPr txBox="1"/>
          <p:nvPr/>
        </p:nvSpPr>
        <p:spPr>
          <a:xfrm>
            <a:off x="1643336" y="2754215"/>
            <a:ext cx="5976664" cy="769441"/>
          </a:xfrm>
          <a:prstGeom prst="rect">
            <a:avLst/>
          </a:prstGeom>
          <a:noFill/>
        </p:spPr>
        <p:txBody>
          <a:bodyPr wrap="square" rtlCol="0">
            <a:spAutoFit/>
          </a:bodyPr>
          <a:lstStyle/>
          <a:p>
            <a:pPr algn="ctr"/>
            <a:r>
              <a:rPr lang="en-GB" sz="4400" b="1" dirty="0">
                <a:solidFill>
                  <a:srgbClr val="FF0000"/>
                </a:solidFill>
              </a:rPr>
              <a:t>The End!</a:t>
            </a:r>
          </a:p>
        </p:txBody>
      </p:sp>
    </p:spTree>
    <p:extLst>
      <p:ext uri="{BB962C8B-B14F-4D97-AF65-F5344CB8AC3E}">
        <p14:creationId xmlns:p14="http://schemas.microsoft.com/office/powerpoint/2010/main" val="241278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lstStyle/>
          <a:p>
            <a:r>
              <a:rPr lang="en-GB" b="1" dirty="0">
                <a:solidFill>
                  <a:srgbClr val="FFFF00"/>
                </a:solidFill>
              </a:rPr>
              <a:t>Project Title</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fld id="{909BB742-3E4A-4327-86AA-599C33CE2632}" type="slidenum">
              <a:rPr lang="en-GB" sz="1800" smtClean="0">
                <a:solidFill>
                  <a:srgbClr val="FFFF00"/>
                </a:solidFill>
              </a:rPr>
              <a:pPr/>
              <a:t>3</a:t>
            </a:fld>
            <a:endParaRPr lang="en-GB" sz="1800" dirty="0">
              <a:solidFill>
                <a:srgbClr val="FFFF00"/>
              </a:solidFill>
            </a:endParaRPr>
          </a:p>
        </p:txBody>
      </p:sp>
      <p:sp>
        <p:nvSpPr>
          <p:cNvPr id="9" name="TextBox 8">
            <a:extLst>
              <a:ext uri="{FF2B5EF4-FFF2-40B4-BE49-F238E27FC236}">
                <a16:creationId xmlns:a16="http://schemas.microsoft.com/office/drawing/2014/main" id="{0037FEE8-FDCA-4E59-BA1F-5F944FEA176C}"/>
              </a:ext>
            </a:extLst>
          </p:cNvPr>
          <p:cNvSpPr txBox="1"/>
          <p:nvPr/>
        </p:nvSpPr>
        <p:spPr>
          <a:xfrm>
            <a:off x="457200" y="1638740"/>
            <a:ext cx="8248939" cy="4247317"/>
          </a:xfrm>
          <a:prstGeom prst="rect">
            <a:avLst/>
          </a:prstGeom>
          <a:noFill/>
        </p:spPr>
        <p:txBody>
          <a:bodyPr wrap="square" rtlCol="0">
            <a:spAutoFit/>
          </a:bodyPr>
          <a:lstStyle/>
          <a:p>
            <a:r>
              <a:rPr lang="en-GB" sz="3600" dirty="0"/>
              <a:t>Outline the economic effects of the corona virus (covid-19) on both the UK and world economies in the short and long term.  What should the future world economic order look like?</a:t>
            </a:r>
          </a:p>
          <a:p>
            <a:endParaRPr lang="en-GB" sz="3600" dirty="0"/>
          </a:p>
          <a:p>
            <a:r>
              <a:rPr lang="en-GB" sz="3600" dirty="0"/>
              <a:t>1,500-2,000 words</a:t>
            </a:r>
          </a:p>
          <a:p>
            <a:endParaRPr lang="en-GB" dirty="0"/>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r>
              <a:rPr lang="en-GB" sz="1800" dirty="0">
                <a:solidFill>
                  <a:srgbClr val="FFFF00"/>
                </a:solidFill>
              </a:rPr>
              <a:t>Introduction to A level Economics Project – Summer 2020</a:t>
            </a:r>
          </a:p>
        </p:txBody>
      </p:sp>
    </p:spTree>
    <p:extLst>
      <p:ext uri="{BB962C8B-B14F-4D97-AF65-F5344CB8AC3E}">
        <p14:creationId xmlns:p14="http://schemas.microsoft.com/office/powerpoint/2010/main" val="120864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lstStyle/>
          <a:p>
            <a:r>
              <a:rPr lang="en-GB" b="1" dirty="0">
                <a:solidFill>
                  <a:srgbClr val="FFFF00"/>
                </a:solidFill>
              </a:rPr>
              <a:t>Guidance on whole Project</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0037FEE8-FDCA-4E59-BA1F-5F944FEA176C}"/>
              </a:ext>
            </a:extLst>
          </p:cNvPr>
          <p:cNvSpPr txBox="1"/>
          <p:nvPr/>
        </p:nvSpPr>
        <p:spPr>
          <a:xfrm>
            <a:off x="457200" y="1501909"/>
            <a:ext cx="8248939"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Please write in  report style with a contents page, headings, sub-headings and numbers and / or bullet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Include any tables, charts, diagrams or other images, either in the appendix or in the main body of the report.  These will </a:t>
            </a:r>
            <a:r>
              <a:rPr lang="en-GB" sz="2800" u="sng" dirty="0">
                <a:solidFill>
                  <a:prstClr val="white"/>
                </a:solidFill>
                <a:latin typeface="Calibri"/>
              </a:rPr>
              <a:t>not</a:t>
            </a:r>
            <a:r>
              <a:rPr lang="en-GB" sz="2800" dirty="0">
                <a:solidFill>
                  <a:prstClr val="white"/>
                </a:solidFill>
                <a:latin typeface="Calibri"/>
              </a:rPr>
              <a:t> contribute to the word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Include a bibliography at the end, showing all the sources that you used, including web-sites visited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Please ensure that all pages are numbered</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Tree>
    <p:extLst>
      <p:ext uri="{BB962C8B-B14F-4D97-AF65-F5344CB8AC3E}">
        <p14:creationId xmlns:p14="http://schemas.microsoft.com/office/powerpoint/2010/main" val="87312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Economics words to use</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0037FEE8-FDCA-4E59-BA1F-5F944FEA176C}"/>
              </a:ext>
            </a:extLst>
          </p:cNvPr>
          <p:cNvSpPr txBox="1"/>
          <p:nvPr/>
        </p:nvSpPr>
        <p:spPr>
          <a:xfrm>
            <a:off x="427156" y="1443841"/>
            <a:ext cx="8248939"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Unemployment, poverty and universal credit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Price rises (inflation)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National output (GDP)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Standard of Living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Exports and Imports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Taxes and Tax relief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Government spending including subsidies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Business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Government legislation (Acts of Parliament)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a:rPr>
              <a:t>Less Economically Developed Countries (LEDCs)</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41B4927-5C61-4D4C-9113-8E51B1047B6B}"/>
              </a:ext>
            </a:extLst>
          </p:cNvPr>
          <p:cNvSpPr txBox="1"/>
          <p:nvPr/>
        </p:nvSpPr>
        <p:spPr>
          <a:xfrm>
            <a:off x="179512" y="239871"/>
            <a:ext cx="720080"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98280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lstStyle/>
          <a:p>
            <a:r>
              <a:rPr lang="en-GB" b="1" dirty="0">
                <a:solidFill>
                  <a:srgbClr val="FFFF00"/>
                </a:solidFill>
              </a:rPr>
              <a:t>Structure of Project</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0037FEE8-FDCA-4E59-BA1F-5F944FEA176C}"/>
              </a:ext>
            </a:extLst>
          </p:cNvPr>
          <p:cNvSpPr txBox="1"/>
          <p:nvPr/>
        </p:nvSpPr>
        <p:spPr>
          <a:xfrm>
            <a:off x="430209" y="1382871"/>
            <a:ext cx="8248939" cy="83099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Contents page</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GB" sz="2400" dirty="0">
                <a:solidFill>
                  <a:prstClr val="white"/>
                </a:solidFill>
                <a:latin typeface="Calibri"/>
              </a:rPr>
              <a:t>Introduction</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graphicFrame>
        <p:nvGraphicFramePr>
          <p:cNvPr id="3" name="Table 4">
            <a:extLst>
              <a:ext uri="{FF2B5EF4-FFF2-40B4-BE49-F238E27FC236}">
                <a16:creationId xmlns:a16="http://schemas.microsoft.com/office/drawing/2014/main" id="{70BCA541-117E-4F9F-B090-79CE7E9FBA34}"/>
              </a:ext>
            </a:extLst>
          </p:cNvPr>
          <p:cNvGraphicFramePr>
            <a:graphicFrameLocks noGrp="1"/>
          </p:cNvGraphicFramePr>
          <p:nvPr>
            <p:extLst>
              <p:ext uri="{D42A27DB-BD31-4B8C-83A1-F6EECF244321}">
                <p14:modId xmlns:p14="http://schemas.microsoft.com/office/powerpoint/2010/main" val="110593138"/>
              </p:ext>
            </p:extLst>
          </p:nvPr>
        </p:nvGraphicFramePr>
        <p:xfrm>
          <a:off x="505617" y="2211089"/>
          <a:ext cx="8147247" cy="2074019"/>
        </p:xfrm>
        <a:graphic>
          <a:graphicData uri="http://schemas.openxmlformats.org/drawingml/2006/table">
            <a:tbl>
              <a:tblPr firstRow="1" bandRow="1">
                <a:tableStyleId>{5C22544A-7EE6-4342-B048-85BDC9FD1C3A}</a:tableStyleId>
              </a:tblPr>
              <a:tblGrid>
                <a:gridCol w="3127851">
                  <a:extLst>
                    <a:ext uri="{9D8B030D-6E8A-4147-A177-3AD203B41FA5}">
                      <a16:colId xmlns:a16="http://schemas.microsoft.com/office/drawing/2014/main" val="1940912289"/>
                    </a:ext>
                  </a:extLst>
                </a:gridCol>
                <a:gridCol w="2303647">
                  <a:extLst>
                    <a:ext uri="{9D8B030D-6E8A-4147-A177-3AD203B41FA5}">
                      <a16:colId xmlns:a16="http://schemas.microsoft.com/office/drawing/2014/main" val="2182627408"/>
                    </a:ext>
                  </a:extLst>
                </a:gridCol>
                <a:gridCol w="2715749">
                  <a:extLst>
                    <a:ext uri="{9D8B030D-6E8A-4147-A177-3AD203B41FA5}">
                      <a16:colId xmlns:a16="http://schemas.microsoft.com/office/drawing/2014/main" val="3110801231"/>
                    </a:ext>
                  </a:extLst>
                </a:gridCol>
              </a:tblGrid>
              <a:tr h="681865">
                <a:tc>
                  <a:txBody>
                    <a:bodyPr/>
                    <a:lstStyle/>
                    <a:p>
                      <a:r>
                        <a:rPr lang="en-GB" sz="2400" dirty="0"/>
                        <a:t>Economic Effects</a:t>
                      </a:r>
                    </a:p>
                  </a:txBody>
                  <a:tcPr/>
                </a:tc>
                <a:tc>
                  <a:txBody>
                    <a:bodyPr/>
                    <a:lstStyle/>
                    <a:p>
                      <a:pPr algn="ctr"/>
                      <a:r>
                        <a:rPr lang="en-GB" sz="2400" dirty="0"/>
                        <a:t>UK Economy</a:t>
                      </a:r>
                    </a:p>
                  </a:txBody>
                  <a:tcPr/>
                </a:tc>
                <a:tc>
                  <a:txBody>
                    <a:bodyPr/>
                    <a:lstStyle/>
                    <a:p>
                      <a:pPr algn="ctr"/>
                      <a:r>
                        <a:rPr lang="en-GB" sz="2400" dirty="0"/>
                        <a:t>World Economy</a:t>
                      </a:r>
                    </a:p>
                  </a:txBody>
                  <a:tcPr/>
                </a:tc>
                <a:extLst>
                  <a:ext uri="{0D108BD9-81ED-4DB2-BD59-A6C34878D82A}">
                    <a16:rowId xmlns:a16="http://schemas.microsoft.com/office/drawing/2014/main" val="1774786929"/>
                  </a:ext>
                </a:extLst>
              </a:tr>
              <a:tr h="696077">
                <a:tc>
                  <a:txBody>
                    <a:bodyPr/>
                    <a:lstStyle/>
                    <a:p>
                      <a:r>
                        <a:rPr lang="en-GB" sz="2400" dirty="0"/>
                        <a:t>Short term (&lt; 1 year)</a:t>
                      </a:r>
                    </a:p>
                  </a:txBody>
                  <a:tcPr/>
                </a:tc>
                <a:tc>
                  <a:txBody>
                    <a:bodyPr/>
                    <a:lstStyle/>
                    <a:p>
                      <a:pPr algn="ctr"/>
                      <a:r>
                        <a:rPr lang="en-GB" sz="2400" dirty="0"/>
                        <a:t>3</a:t>
                      </a:r>
                    </a:p>
                  </a:txBody>
                  <a:tcPr/>
                </a:tc>
                <a:tc>
                  <a:txBody>
                    <a:bodyPr/>
                    <a:lstStyle/>
                    <a:p>
                      <a:pPr algn="ctr"/>
                      <a:r>
                        <a:rPr lang="en-GB" sz="2400" dirty="0"/>
                        <a:t>5</a:t>
                      </a:r>
                    </a:p>
                  </a:txBody>
                  <a:tcPr/>
                </a:tc>
                <a:extLst>
                  <a:ext uri="{0D108BD9-81ED-4DB2-BD59-A6C34878D82A}">
                    <a16:rowId xmlns:a16="http://schemas.microsoft.com/office/drawing/2014/main" val="1844834218"/>
                  </a:ext>
                </a:extLst>
              </a:tr>
              <a:tr h="696077">
                <a:tc>
                  <a:txBody>
                    <a:bodyPr/>
                    <a:lstStyle/>
                    <a:p>
                      <a:r>
                        <a:rPr lang="en-GB" sz="2400" dirty="0"/>
                        <a:t>Long term (&gt; 1 year)</a:t>
                      </a:r>
                    </a:p>
                  </a:txBody>
                  <a:tcPr/>
                </a:tc>
                <a:tc>
                  <a:txBody>
                    <a:bodyPr/>
                    <a:lstStyle/>
                    <a:p>
                      <a:pPr algn="ctr"/>
                      <a:r>
                        <a:rPr lang="en-GB" sz="2400" dirty="0"/>
                        <a:t>4</a:t>
                      </a:r>
                    </a:p>
                  </a:txBody>
                  <a:tcPr/>
                </a:tc>
                <a:tc>
                  <a:txBody>
                    <a:bodyPr/>
                    <a:lstStyle/>
                    <a:p>
                      <a:pPr algn="ctr"/>
                      <a:r>
                        <a:rPr lang="en-GB" sz="2400" dirty="0"/>
                        <a:t>6</a:t>
                      </a:r>
                    </a:p>
                  </a:txBody>
                  <a:tcPr/>
                </a:tc>
                <a:extLst>
                  <a:ext uri="{0D108BD9-81ED-4DB2-BD59-A6C34878D82A}">
                    <a16:rowId xmlns:a16="http://schemas.microsoft.com/office/drawing/2014/main" val="2810215911"/>
                  </a:ext>
                </a:extLst>
              </a:tr>
            </a:tbl>
          </a:graphicData>
        </a:graphic>
      </p:graphicFrame>
      <p:sp>
        <p:nvSpPr>
          <p:cNvPr id="6" name="TextBox 5">
            <a:extLst>
              <a:ext uri="{FF2B5EF4-FFF2-40B4-BE49-F238E27FC236}">
                <a16:creationId xmlns:a16="http://schemas.microsoft.com/office/drawing/2014/main" id="{C3343721-11CA-45B4-8897-D0559805F2B1}"/>
              </a:ext>
            </a:extLst>
          </p:cNvPr>
          <p:cNvSpPr txBox="1"/>
          <p:nvPr/>
        </p:nvSpPr>
        <p:spPr>
          <a:xfrm>
            <a:off x="457200" y="4005064"/>
            <a:ext cx="8147247" cy="1846659"/>
          </a:xfrm>
          <a:prstGeom prst="rect">
            <a:avLst/>
          </a:prstGeom>
          <a:noFill/>
        </p:spPr>
        <p:txBody>
          <a:bodyPr wrap="square" rtlCol="0">
            <a:spAutoFit/>
          </a:bodyPr>
          <a:lstStyle/>
          <a:p>
            <a:endParaRPr lang="en-GB" dirty="0"/>
          </a:p>
          <a:p>
            <a:pPr marL="342900" indent="-342900">
              <a:buAutoNum type="arabicPeriod" startAt="7"/>
            </a:pPr>
            <a:r>
              <a:rPr lang="en-GB" sz="2400" dirty="0"/>
              <a:t>What should the new world economic order look like?</a:t>
            </a:r>
          </a:p>
          <a:p>
            <a:pPr marL="342900" indent="-342900">
              <a:buAutoNum type="arabicPeriod" startAt="8"/>
            </a:pPr>
            <a:r>
              <a:rPr lang="en-GB" sz="2400" dirty="0"/>
              <a:t>Summary and Conclusions</a:t>
            </a:r>
          </a:p>
          <a:p>
            <a:pPr marL="342900" indent="-342900">
              <a:buAutoNum type="arabicPeriod" startAt="9"/>
            </a:pPr>
            <a:r>
              <a:rPr lang="en-GB" sz="2400" dirty="0"/>
              <a:t>Bibliography</a:t>
            </a:r>
          </a:p>
          <a:p>
            <a:pPr marL="342900" indent="-342900">
              <a:buAutoNum type="arabicPeriod" startAt="9"/>
            </a:pPr>
            <a:r>
              <a:rPr lang="en-GB" sz="2400" dirty="0"/>
              <a:t>Appendix (optional)</a:t>
            </a:r>
          </a:p>
        </p:txBody>
      </p:sp>
    </p:spTree>
    <p:extLst>
      <p:ext uri="{BB962C8B-B14F-4D97-AF65-F5344CB8AC3E}">
        <p14:creationId xmlns:p14="http://schemas.microsoft.com/office/powerpoint/2010/main" val="25208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2. Introduction</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4832092"/>
          </a:xfrm>
          <a:prstGeom prst="rect">
            <a:avLst/>
          </a:prstGeom>
          <a:noFill/>
        </p:spPr>
        <p:txBody>
          <a:bodyPr wrap="square" rtlCol="0">
            <a:spAutoFit/>
          </a:bodyPr>
          <a:lstStyle/>
          <a:p>
            <a:pPr marL="285750" indent="-285750">
              <a:buFont typeface="Arial" panose="020B0604020202020204" pitchFamily="34" charset="0"/>
              <a:buChar char="•"/>
            </a:pPr>
            <a:r>
              <a:rPr lang="en-GB" sz="2800" dirty="0"/>
              <a:t>In the introduction you want to ‘set the scene’ by explaining what the project is about and how you are going to tackle it.</a:t>
            </a:r>
          </a:p>
          <a:p>
            <a:pPr marL="285750" indent="-285750">
              <a:buFont typeface="Arial" panose="020B0604020202020204" pitchFamily="34" charset="0"/>
              <a:buChar char="•"/>
            </a:pPr>
            <a:r>
              <a:rPr lang="en-GB" sz="2800" dirty="0"/>
              <a:t>You need to give a background to the pandemic</a:t>
            </a:r>
          </a:p>
          <a:p>
            <a:pPr marL="285750" indent="-285750">
              <a:buFont typeface="Arial" panose="020B0604020202020204" pitchFamily="34" charset="0"/>
              <a:buChar char="•"/>
            </a:pPr>
            <a:r>
              <a:rPr lang="en-GB" sz="2800" dirty="0"/>
              <a:t>It is useful to continually use ‘Who?’, ‘When?’, ‘Why?’, ‘Where?’, ‘What?’ and ‘How?’</a:t>
            </a:r>
          </a:p>
          <a:p>
            <a:pPr marL="285750" indent="-285750">
              <a:buFont typeface="Arial" panose="020B0604020202020204" pitchFamily="34" charset="0"/>
              <a:buChar char="•"/>
            </a:pPr>
            <a:r>
              <a:rPr lang="en-GB" sz="2800" dirty="0"/>
              <a:t>Explain, briefly, the significance of the pandemic to the UK and world economy – use key statistics</a:t>
            </a:r>
          </a:p>
          <a:p>
            <a:pPr marL="285750" indent="-285750">
              <a:buFont typeface="Arial" panose="020B0604020202020204" pitchFamily="34" charset="0"/>
              <a:buChar char="•"/>
            </a:pPr>
            <a:r>
              <a:rPr lang="en-GB" sz="2800" dirty="0"/>
              <a:t>Get the reader interested and wanting to read more but, make sure that you don’t answer the question in the first paragraph!</a:t>
            </a:r>
          </a:p>
        </p:txBody>
      </p:sp>
    </p:spTree>
    <p:extLst>
      <p:ext uri="{BB962C8B-B14F-4D97-AF65-F5344CB8AC3E}">
        <p14:creationId xmlns:p14="http://schemas.microsoft.com/office/powerpoint/2010/main" val="245934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2. Introduction</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251520" y="1610834"/>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Listen to podcast giving an overview of the project:</a:t>
            </a:r>
          </a:p>
        </p:txBody>
      </p:sp>
      <p:pic>
        <p:nvPicPr>
          <p:cNvPr id="8" name="Recorded Sound">
            <a:hlinkClick r:id="" action="ppaction://media"/>
            <a:extLst>
              <a:ext uri="{FF2B5EF4-FFF2-40B4-BE49-F238E27FC236}">
                <a16:creationId xmlns:a16="http://schemas.microsoft.com/office/drawing/2014/main" id="{66537EC8-B653-40F6-98DB-FF0480E61C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5" name="TextBox 4">
            <a:extLst>
              <a:ext uri="{FF2B5EF4-FFF2-40B4-BE49-F238E27FC236}">
                <a16:creationId xmlns:a16="http://schemas.microsoft.com/office/drawing/2014/main" id="{BAE5A5A3-7755-4012-B785-282F420A3477}"/>
              </a:ext>
            </a:extLst>
          </p:cNvPr>
          <p:cNvSpPr txBox="1"/>
          <p:nvPr/>
        </p:nvSpPr>
        <p:spPr>
          <a:xfrm>
            <a:off x="251520" y="239871"/>
            <a:ext cx="792088"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26933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1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703F-9EA5-4AB8-BEF7-4D95D8CB18B0}"/>
              </a:ext>
            </a:extLst>
          </p:cNvPr>
          <p:cNvSpPr>
            <a:spLocks noGrp="1"/>
          </p:cNvSpPr>
          <p:nvPr>
            <p:ph type="title"/>
          </p:nvPr>
        </p:nvSpPr>
        <p:spPr>
          <a:xfrm>
            <a:off x="457200" y="239871"/>
            <a:ext cx="7499176" cy="1143000"/>
          </a:xfrm>
        </p:spPr>
        <p:txBody>
          <a:bodyPr>
            <a:normAutofit/>
          </a:bodyPr>
          <a:lstStyle/>
          <a:p>
            <a:r>
              <a:rPr lang="en-GB" b="1" dirty="0">
                <a:solidFill>
                  <a:srgbClr val="FFFF00"/>
                </a:solidFill>
              </a:rPr>
              <a:t>3. Short-term effects on UK</a:t>
            </a:r>
          </a:p>
        </p:txBody>
      </p:sp>
      <p:pic>
        <p:nvPicPr>
          <p:cNvPr id="7" name="Content Placeholder 6" descr="A close up of a logo&#10;&#10;Description automatically generated">
            <a:extLst>
              <a:ext uri="{FF2B5EF4-FFF2-40B4-BE49-F238E27FC236}">
                <a16:creationId xmlns:a16="http://schemas.microsoft.com/office/drawing/2014/main" id="{EA993559-5101-4F70-8D41-10CBF874E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00" y="239871"/>
            <a:ext cx="771429" cy="990476"/>
          </a:xfrm>
        </p:spPr>
      </p:pic>
      <p:sp>
        <p:nvSpPr>
          <p:cNvPr id="4" name="Slide Number Placeholder 3">
            <a:extLst>
              <a:ext uri="{FF2B5EF4-FFF2-40B4-BE49-F238E27FC236}">
                <a16:creationId xmlns:a16="http://schemas.microsoft.com/office/drawing/2014/main" id="{37325985-7A0D-4DB5-B3EA-5F58B3405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BB742-3E4A-4327-86AA-599C33CE2632}" type="slidenum">
              <a:rPr kumimoji="0" lang="en-GB" sz="1800" b="0" i="0" u="none" strike="noStrike" kern="1200" cap="none" spc="0" normalizeH="0" baseline="0" noProof="0" smtClean="0">
                <a:ln>
                  <a:noFill/>
                </a:ln>
                <a:solidFill>
                  <a:srgbClr val="FFFF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0" name="Footer Placeholder 9">
            <a:extLst>
              <a:ext uri="{FF2B5EF4-FFF2-40B4-BE49-F238E27FC236}">
                <a16:creationId xmlns:a16="http://schemas.microsoft.com/office/drawing/2014/main" id="{F393864C-61DF-4BBC-B6ED-5014A3A0F9B0}"/>
              </a:ext>
            </a:extLst>
          </p:cNvPr>
          <p:cNvSpPr>
            <a:spLocks noGrp="1"/>
          </p:cNvSpPr>
          <p:nvPr>
            <p:ph type="ftr" sz="quarter" idx="11"/>
          </p:nvPr>
        </p:nvSpPr>
        <p:spPr>
          <a:xfrm>
            <a:off x="899592" y="6237312"/>
            <a:ext cx="6851104" cy="4841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Calibri"/>
                <a:ea typeface="+mn-ea"/>
                <a:cs typeface="+mn-cs"/>
              </a:rPr>
              <a:t>Introduction to A level Economics Project – Summer 2020</a:t>
            </a:r>
          </a:p>
        </p:txBody>
      </p:sp>
      <p:sp>
        <p:nvSpPr>
          <p:cNvPr id="3" name="TextBox 2">
            <a:extLst>
              <a:ext uri="{FF2B5EF4-FFF2-40B4-BE49-F238E27FC236}">
                <a16:creationId xmlns:a16="http://schemas.microsoft.com/office/drawing/2014/main" id="{8A3DD28D-3418-44A9-A87E-3809A5EBBF46}"/>
              </a:ext>
            </a:extLst>
          </p:cNvPr>
          <p:cNvSpPr txBox="1"/>
          <p:nvPr/>
        </p:nvSpPr>
        <p:spPr>
          <a:xfrm>
            <a:off x="179512" y="1319288"/>
            <a:ext cx="864096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55BADFC-71FF-4485-AB36-F8B52CC184EE}"/>
              </a:ext>
            </a:extLst>
          </p:cNvPr>
          <p:cNvSpPr txBox="1"/>
          <p:nvPr/>
        </p:nvSpPr>
        <p:spPr>
          <a:xfrm>
            <a:off x="246348" y="1382344"/>
            <a:ext cx="8507288"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In economics, even in a crisis, there are some sectors of the economy that will perform better than others</a:t>
            </a:r>
          </a:p>
          <a:p>
            <a:pPr marL="285750" indent="-285750">
              <a:buFont typeface="Arial" panose="020B0604020202020204" pitchFamily="34" charset="0"/>
              <a:buChar char="•"/>
            </a:pPr>
            <a:r>
              <a:rPr lang="en-GB" sz="2800" dirty="0"/>
              <a:t>Look on the next slide to see a list of those businesses that will increase sales and profits during the corona virus and those who will suffer.  Can you think of any more?</a:t>
            </a:r>
          </a:p>
          <a:p>
            <a:pPr marL="285750" indent="-285750">
              <a:buFont typeface="Arial" panose="020B0604020202020204" pitchFamily="34" charset="0"/>
              <a:buChar char="•"/>
            </a:pPr>
            <a:r>
              <a:rPr lang="en-GB" sz="2800" dirty="0"/>
              <a:t>Which business sectors and geographical regions will experience the greatest rise in unemployment?</a:t>
            </a:r>
          </a:p>
          <a:p>
            <a:pPr marL="285750" indent="-285750">
              <a:buFont typeface="Arial" panose="020B0604020202020204" pitchFamily="34" charset="0"/>
              <a:buChar char="•"/>
            </a:pPr>
            <a:r>
              <a:rPr lang="en-GB" sz="2800" dirty="0"/>
              <a:t>Will there be any business sectors that see a growth in employment?</a:t>
            </a:r>
          </a:p>
        </p:txBody>
      </p:sp>
      <p:sp>
        <p:nvSpPr>
          <p:cNvPr id="6" name="TextBox 5">
            <a:extLst>
              <a:ext uri="{FF2B5EF4-FFF2-40B4-BE49-F238E27FC236}">
                <a16:creationId xmlns:a16="http://schemas.microsoft.com/office/drawing/2014/main" id="{0B5067FF-69EA-4666-93A3-72507621410A}"/>
              </a:ext>
            </a:extLst>
          </p:cNvPr>
          <p:cNvSpPr txBox="1"/>
          <p:nvPr/>
        </p:nvSpPr>
        <p:spPr>
          <a:xfrm>
            <a:off x="246348" y="239871"/>
            <a:ext cx="653244" cy="461665"/>
          </a:xfrm>
          <a:prstGeom prst="rect">
            <a:avLst/>
          </a:prstGeom>
          <a:noFill/>
        </p:spPr>
        <p:txBody>
          <a:bodyPr wrap="square" rtlCol="0">
            <a:spAutoFit/>
          </a:bodyPr>
          <a:lstStyle/>
          <a:p>
            <a:r>
              <a:rPr lang="en-GB" sz="2400" b="1" dirty="0">
                <a:solidFill>
                  <a:srgbClr val="FFFF00"/>
                </a:solidFill>
              </a:rPr>
              <a:t>£</a:t>
            </a:r>
          </a:p>
        </p:txBody>
      </p:sp>
    </p:spTree>
    <p:extLst>
      <p:ext uri="{BB962C8B-B14F-4D97-AF65-F5344CB8AC3E}">
        <p14:creationId xmlns:p14="http://schemas.microsoft.com/office/powerpoint/2010/main" val="136838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4174</TotalTime>
  <Words>1732</Words>
  <Application>Microsoft Office PowerPoint</Application>
  <PresentationFormat>On-screen Show (4:3)</PresentationFormat>
  <Paragraphs>227</Paragraphs>
  <Slides>23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Economics Project</vt:lpstr>
      <vt:lpstr>Instructions</vt:lpstr>
      <vt:lpstr>Project Title</vt:lpstr>
      <vt:lpstr>Guidance on whole Project</vt:lpstr>
      <vt:lpstr>Economics words to use</vt:lpstr>
      <vt:lpstr>Structure of Project</vt:lpstr>
      <vt:lpstr>2. Introduction</vt:lpstr>
      <vt:lpstr>2. Introduction</vt:lpstr>
      <vt:lpstr>3. Short-term effects on UK</vt:lpstr>
      <vt:lpstr>3. Short-term effects on UK</vt:lpstr>
      <vt:lpstr>3. Short-term effects on UK</vt:lpstr>
      <vt:lpstr>3. Short-term effects on UK</vt:lpstr>
      <vt:lpstr>4. Long-term effects on UK</vt:lpstr>
      <vt:lpstr>4. Long-term effects on UK</vt:lpstr>
      <vt:lpstr>5. Short term effects on world economy</vt:lpstr>
      <vt:lpstr>6. Long term effects on world economy</vt:lpstr>
      <vt:lpstr>7. What should the new world economic order look like?</vt:lpstr>
      <vt:lpstr>7. What should the new world economic order look like?</vt:lpstr>
      <vt:lpstr>8. Summary and Conclusions</vt:lpstr>
      <vt:lpstr>9. Bibliography</vt:lpstr>
      <vt:lpstr>9. Bibliography</vt:lpstr>
      <vt:lpstr>9. 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be reconcilers? 2 Cor 5:18 “All of this is from God who reconciled us to Himself through Christ and gave us the ministry of reconciliation.”</dc:title>
  <dc:creator>Teacher</dc:creator>
  <cp:lastModifiedBy>Karen Foan</cp:lastModifiedBy>
  <cp:revision>358</cp:revision>
  <cp:lastPrinted>2018-06-16T11:32:39Z</cp:lastPrinted>
  <dcterms:created xsi:type="dcterms:W3CDTF">2016-03-28T15:24:14Z</dcterms:created>
  <dcterms:modified xsi:type="dcterms:W3CDTF">2020-04-24T09:47:32Z</dcterms:modified>
</cp:coreProperties>
</file>